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64" r:id="rId7"/>
    <p:sldId id="281" r:id="rId8"/>
    <p:sldId id="282" r:id="rId9"/>
    <p:sldId id="280" r:id="rId10"/>
    <p:sldId id="283" r:id="rId11"/>
    <p:sldId id="258" r:id="rId12"/>
    <p:sldId id="286" r:id="rId13"/>
    <p:sldId id="269" r:id="rId14"/>
    <p:sldId id="270" r:id="rId15"/>
    <p:sldId id="285" r:id="rId16"/>
    <p:sldId id="284" r:id="rId17"/>
    <p:sldId id="26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75" r:id="rId28"/>
    <p:sldId id="296" r:id="rId29"/>
    <p:sldId id="297" r:id="rId30"/>
    <p:sldId id="298" r:id="rId31"/>
    <p:sldId id="263" r:id="rId32"/>
    <p:sldId id="299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1pPr>
    <a:lvl2pPr marL="0" marR="0" indent="457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2pPr>
    <a:lvl3pPr marL="0" marR="0" indent="914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3pPr>
    <a:lvl4pPr marL="0" marR="0" indent="1371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4pPr>
    <a:lvl5pPr marL="0" marR="0" indent="18288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5pPr>
    <a:lvl6pPr marL="0" marR="0" indent="22860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6pPr>
    <a:lvl7pPr marL="0" marR="0" indent="27432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7pPr>
    <a:lvl8pPr marL="0" marR="0" indent="32004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8pPr>
    <a:lvl9pPr marL="0" marR="0" indent="3657600" algn="ctr" defTabSz="2438338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6100" b="0" i="0" u="none" strike="noStrike" cap="all" spc="1403" normalizeH="0" baseline="0">
        <a:ln>
          <a:noFill/>
        </a:ln>
        <a:solidFill>
          <a:srgbClr val="FFFFFF"/>
        </a:solidFill>
        <a:effectLst/>
        <a:uFillTx/>
        <a:latin typeface="MontserratRoman-Medium"/>
        <a:ea typeface="MontserratRoman-Medium"/>
        <a:cs typeface="MontserratRoman-Medium"/>
        <a:sym typeface="MontserratRoman-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F4"/>
    <a:srgbClr val="00A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3"/>
    <p:restoredTop sz="94597"/>
  </p:normalViewPr>
  <p:slideViewPr>
    <p:cSldViewPr snapToGrid="0">
      <p:cViewPr varScale="1">
        <p:scale>
          <a:sx n="50" d="100"/>
          <a:sy n="50" d="100"/>
        </p:scale>
        <p:origin x="9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hoto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N_v6.png" descr="SN_v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488511"/>
            <a:ext cx="21971000" cy="891599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 algn="ctr">
              <a:spcBef>
                <a:spcPts val="0"/>
              </a:spcBef>
              <a:buSzTx/>
              <a:buNone/>
              <a:defRPr sz="7000" spc="-140">
                <a:solidFill>
                  <a:srgbClr val="50ACD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69125"/>
            <a:ext cx="21971000" cy="72415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5500" cap="all">
                <a:latin typeface="+mn-lt"/>
                <a:ea typeface="+mn-ea"/>
                <a:cs typeface="+mn-cs"/>
                <a:sym typeface="Avenir Blac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0024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Fact information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5012276"/>
            <a:ext cx="21971000" cy="4652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100"/>
            </a:lvl1pPr>
            <a:lvl2pPr marL="0" indent="457200" algn="ctr">
              <a:spcBef>
                <a:spcPts val="0"/>
              </a:spcBef>
              <a:buSzTx/>
              <a:buNone/>
              <a:defRPr sz="5100"/>
            </a:lvl2pPr>
            <a:lvl3pPr marL="0" indent="914400" algn="ctr">
              <a:spcBef>
                <a:spcPts val="0"/>
              </a:spcBef>
              <a:buSzTx/>
              <a:buNone/>
              <a:defRPr sz="5100"/>
            </a:lvl3pPr>
            <a:lvl4pPr marL="0" indent="1371600" algn="ctr">
              <a:spcBef>
                <a:spcPts val="0"/>
              </a:spcBef>
              <a:buSzTx/>
              <a:buNone/>
              <a:defRPr sz="5100"/>
            </a:lvl4pPr>
            <a:lvl5pPr marL="0" indent="1828800" algn="ctr">
              <a:spcBef>
                <a:spcPts val="0"/>
              </a:spcBef>
              <a:buSzTx/>
              <a:buNone/>
              <a:defRPr sz="5100"/>
            </a:lvl5pPr>
          </a:lstStyle>
          <a:p>
            <a:r>
              <a:t>Scripture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cripture reference"/>
          <p:cNvSpPr txBox="1">
            <a:spLocks noGrp="1"/>
          </p:cNvSpPr>
          <p:nvPr>
            <p:ph type="body" sz="quarter" idx="21"/>
          </p:nvPr>
        </p:nvSpPr>
        <p:spPr>
          <a:xfrm>
            <a:off x="1206500" y="4051478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975054">
              <a:lnSpc>
                <a:spcPct val="80000"/>
              </a:lnSpc>
              <a:spcBef>
                <a:spcPts val="0"/>
              </a:spcBef>
              <a:buSzTx/>
              <a:buNone/>
              <a:defRPr sz="4941" cap="all" spc="1136">
                <a:solidFill>
                  <a:srgbClr val="50ACDF"/>
                </a:solidFill>
              </a:defRPr>
            </a:lvl1pPr>
          </a:lstStyle>
          <a:p>
            <a:r>
              <a:t>Scripture reference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-Log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546559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5800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7" name="First Last"/>
          <p:cNvSpPr txBox="1">
            <a:spLocks noGrp="1"/>
          </p:cNvSpPr>
          <p:nvPr>
            <p:ph type="body" sz="half" idx="21"/>
          </p:nvPr>
        </p:nvSpPr>
        <p:spPr>
          <a:xfrm>
            <a:off x="1206498" y="8143737"/>
            <a:ext cx="21971004" cy="4648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>
                <a:solidFill>
                  <a:srgbClr val="50ACDF"/>
                </a:solidFill>
              </a:defRPr>
            </a:lvl1pPr>
          </a:lstStyle>
          <a:p>
            <a:r>
              <a:t>First Last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69045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SzTx/>
              <a:buNone/>
            </a:lvl1pPr>
            <a:lvl2pPr marL="0" indent="457200">
              <a:spcBef>
                <a:spcPts val="0"/>
              </a:spcBef>
              <a:buSzTx/>
              <a:buNone/>
            </a:lvl2pPr>
            <a:lvl3pPr marL="0" indent="914400">
              <a:spcBef>
                <a:spcPts val="0"/>
              </a:spcBef>
              <a:buSzTx/>
              <a:buNone/>
            </a:lvl3pPr>
            <a:lvl4pPr marL="0" indent="1371600">
              <a:spcBef>
                <a:spcPts val="0"/>
              </a:spcBef>
              <a:buSzTx/>
              <a:buNone/>
            </a:lvl4pPr>
            <a:lvl5pPr marL="0" indent="1828800">
              <a:spcBef>
                <a:spcPts val="0"/>
              </a:spcBef>
              <a:buSzTx/>
              <a:buNone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6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E2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724588"/>
            <a:ext cx="10698917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>
            <a:noAutofit/>
          </a:bodyPr>
          <a:lstStyle>
            <a:lvl1pPr marL="571500" indent="-571500"/>
            <a:lvl2pPr marL="1181100" indent="-571500"/>
            <a:lvl3pPr marL="1790700" indent="-571500"/>
            <a:lvl4pPr marL="2400300" indent="-571500"/>
            <a:lvl5pPr marL="3009900" indent="-5715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5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9779000" cy="149693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 algn="ctr">
              <a:defRPr sz="6100" spc="1403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Section Title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44899"/>
            <a:ext cx="21971000" cy="152390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81021"/>
            <a:ext cx="21971000" cy="934779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Slide Subtitle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21202"/>
            <a:ext cx="21971000" cy="152618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92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698444"/>
            <a:ext cx="21971000" cy="934780"/>
          </a:xfrm>
          <a:prstGeom prst="rect">
            <a:avLst/>
          </a:prstGeom>
        </p:spPr>
        <p:txBody>
          <a:bodyPr lIns="45719" tIns="45719" rIns="45719" bIns="45719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6100" cap="all" spc="1403"/>
            </a:lvl1pPr>
          </a:lstStyle>
          <a:p>
            <a:r>
              <a:t>Agenda Subtitle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368596"/>
            <a:ext cx="21971000" cy="1583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3845659"/>
            <a:ext cx="21971000" cy="8256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2pPr marL="1219200" indent="-609600"/>
            <a:lvl3pPr marL="1828800" indent="-609600"/>
            <a:lvl4pPr marL="2438400" indent="-609600"/>
            <a:lvl5pPr marL="3048000" indent="-609600"/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1800" cap="none" spc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100" b="0" i="0" u="none" strike="noStrike" cap="all" spc="0" baseline="0">
          <a:solidFill>
            <a:srgbClr val="50ACDF"/>
          </a:solidFill>
          <a:uFillTx/>
          <a:latin typeface="+mn-lt"/>
          <a:ea typeface="+mn-ea"/>
          <a:cs typeface="+mn-cs"/>
          <a:sym typeface="Avenir Black"/>
        </a:defRPr>
      </a:lvl9pPr>
    </p:titleStyle>
    <p:bodyStyle>
      <a:lvl1pPr marL="609599" marR="0" indent="-609599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1pPr>
      <a:lvl2pPr marL="1181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2pPr>
      <a:lvl3pPr marL="1790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3pPr>
      <a:lvl4pPr marL="2400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4pPr>
      <a:lvl5pPr marL="30099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5pPr>
      <a:lvl6pPr marL="36195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6pPr>
      <a:lvl7pPr marL="42291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7pPr>
      <a:lvl8pPr marL="48387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8pPr>
      <a:lvl9pPr marL="5448300" marR="0" indent="-571500" algn="l" defTabSz="2438338" rtl="0" latinLnBrk="0">
        <a:lnSpc>
          <a:spcPct val="10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500" b="0" i="0" u="none" strike="noStrike" cap="none" spc="0" baseline="0">
          <a:solidFill>
            <a:srgbClr val="FFFFFF"/>
          </a:solidFill>
          <a:uFillTx/>
          <a:latin typeface="Avenir Book"/>
          <a:ea typeface="Avenir Book"/>
          <a:cs typeface="Avenir Book"/>
          <a:sym typeface="Avenir Book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3F5C-2026-4377-971E-3721BC19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cripture text">
            <a:extLst>
              <a:ext uri="{FF2B5EF4-FFF2-40B4-BE49-F238E27FC236}">
                <a16:creationId xmlns:a16="http://schemas.microsoft.com/office/drawing/2014/main" id="{1999D503-A01A-892F-3114-DC73FB6E0EDF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sz="5200" b="1" dirty="0">
                <a:latin typeface="Arial Rounded MT Bold" panose="020F0704030504030204" pitchFamily="34" charset="77"/>
              </a:rPr>
              <a:t>Jesús les dijo otra vez: </a:t>
            </a:r>
            <a:r>
              <a:rPr lang="es-ES_tradnl" sz="5200" b="1" i="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«Paz a ustedes</a:t>
            </a:r>
            <a:r>
              <a:rPr lang="es-ES_tradnl" sz="5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; co</a:t>
            </a:r>
            <a:r>
              <a:rPr lang="es-ES_tradnl" sz="5200" b="1" dirty="0">
                <a:latin typeface="Arial Rounded MT Bold" panose="020F0704030504030204" pitchFamily="34" charset="77"/>
              </a:rPr>
              <a:t>mo el Padre me ha enviado, así también yo los envió</a:t>
            </a:r>
            <a:r>
              <a:rPr lang="en-US" sz="5200" b="1" i="0" dirty="0">
                <a:solidFill>
                  <a:schemeClr val="bg1"/>
                </a:solidFill>
                <a:effectLst/>
                <a:latin typeface="Arial Rounded MT Bold" panose="020F0704030504030204" pitchFamily="34" charset="77"/>
              </a:rPr>
              <a:t>».</a:t>
            </a:r>
            <a:endParaRPr lang="es-ES_tradnl" sz="5200" b="1" dirty="0">
              <a:latin typeface="Arial Rounded MT Bold" panose="020F0704030504030204" pitchFamily="34" charset="77"/>
            </a:endParaRPr>
          </a:p>
        </p:txBody>
      </p:sp>
      <p:sp>
        <p:nvSpPr>
          <p:cNvPr id="161" name="Scripture reference">
            <a:extLst>
              <a:ext uri="{FF2B5EF4-FFF2-40B4-BE49-F238E27FC236}">
                <a16:creationId xmlns:a16="http://schemas.microsoft.com/office/drawing/2014/main" id="{42CDB6C0-177B-D281-4487-1FA38F21CE03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/>
              <a:t>Juan 20:21 (NBLA)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8953167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9DD50-08F3-44FE-DC12-FCA2B6F5E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tatement">
            <a:extLst>
              <a:ext uri="{FF2B5EF4-FFF2-40B4-BE49-F238E27FC236}">
                <a16:creationId xmlns:a16="http://schemas.microsoft.com/office/drawing/2014/main" id="{ECA888DA-291D-EE6D-CAA2-B16D5E2063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Adoramos a un Salvador </a:t>
            </a:r>
            <a:r>
              <a:rPr lang="es-ES_tradnl" dirty="0">
                <a:solidFill>
                  <a:schemeClr val="bg1"/>
                </a:solidFill>
              </a:rPr>
              <a:t>enviado,</a:t>
            </a:r>
            <a:r>
              <a:rPr lang="es-ES_tradnl" dirty="0"/>
              <a:t> </a:t>
            </a:r>
            <a:br>
              <a:rPr lang="es-ES_tradnl" dirty="0"/>
            </a:br>
            <a:r>
              <a:rPr lang="es-ES_tradnl" dirty="0"/>
              <a:t>por lo tanto, somos un pueblo </a:t>
            </a:r>
            <a:r>
              <a:rPr lang="es-ES_tradnl" dirty="0">
                <a:solidFill>
                  <a:schemeClr val="bg1"/>
                </a:solidFill>
              </a:rPr>
              <a:t>enviado.</a:t>
            </a:r>
          </a:p>
        </p:txBody>
      </p:sp>
    </p:spTree>
    <p:extLst>
      <p:ext uri="{BB962C8B-B14F-4D97-AF65-F5344CB8AC3E}">
        <p14:creationId xmlns:p14="http://schemas.microsoft.com/office/powerpoint/2010/main" val="16994421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AD91C-91F4-FF15-0187-7F14BE217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>
            <a:extLst>
              <a:ext uri="{FF2B5EF4-FFF2-40B4-BE49-F238E27FC236}">
                <a16:creationId xmlns:a16="http://schemas.microsoft.com/office/drawing/2014/main" id="{56B62317-DDEF-5AC7-F7BD-90E70D0796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8" y="2200275"/>
            <a:ext cx="21971004" cy="96297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_tradnl" sz="6000" b="1" cap="none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Es el ejemplo que encontramos en La Palabra.</a:t>
            </a:r>
            <a:br>
              <a:rPr lang="en-CA" sz="6000" b="1" cap="none" dirty="0">
                <a:solidFill>
                  <a:schemeClr val="dk1"/>
                </a:solidFill>
                <a:latin typeface="Avenir Book" panose="02000503020000020003" pitchFamily="2" charset="0"/>
                <a:ea typeface="Fjalla One"/>
                <a:cs typeface="Fjalla One"/>
                <a:sym typeface="Fjalla One"/>
              </a:rPr>
            </a:br>
            <a:b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</a:b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La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segunda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parte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del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libro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de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los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Hechos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(13-28),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refleja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los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viajes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misioneros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de Pablo. </a:t>
            </a:r>
            <a:b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</a:br>
            <a:b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</a:b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En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todos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ellos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el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enfoque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,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el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énfasis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en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la labor </a:t>
            </a:r>
            <a:r>
              <a:rPr lang="en-CA" sz="6000" b="1" cap="none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misionera</a:t>
            </a:r>
            <a:r>
              <a:rPr lang="en-CA" sz="6000" b="1" cap="none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, es la ciudad.</a:t>
            </a:r>
            <a:endParaRPr lang="es-ES_tradnl" sz="6000" b="1" cap="none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123209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24A57-3511-1E1E-E2F5-D7ACD85CD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Subtitle">
            <a:extLst>
              <a:ext uri="{FF2B5EF4-FFF2-40B4-BE49-F238E27FC236}">
                <a16:creationId xmlns:a16="http://schemas.microsoft.com/office/drawing/2014/main" id="{C549626E-D47F-1C93-F50A-F7EF509298B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5795696"/>
            <a:ext cx="21971000" cy="183382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_tradnl" sz="6000" dirty="0">
                <a:latin typeface="Arial Rounded MT Bold" panose="020F0704030504030204" pitchFamily="34" charset="77"/>
              </a:rPr>
              <a:t>La naturaleza y el propósito de la </a:t>
            </a:r>
            <a:r>
              <a:rPr lang="es-ES_tradnl" sz="6000" dirty="0">
                <a:latin typeface="Arial Rounded MT Bold" panose="020F0704030504030204" pitchFamily="34" charset="77"/>
                <a:ea typeface="+mj-ea"/>
              </a:rPr>
              <a:t>Iglesia</a:t>
            </a:r>
            <a:r>
              <a:rPr lang="es-ES_tradnl" sz="6000" dirty="0">
                <a:latin typeface="Arial Rounded MT Bold" panose="020F0704030504030204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934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66A0D-BC88-F954-D3FC-8107C1BFD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Subtitle">
            <a:extLst>
              <a:ext uri="{FF2B5EF4-FFF2-40B4-BE49-F238E27FC236}">
                <a16:creationId xmlns:a16="http://schemas.microsoft.com/office/drawing/2014/main" id="{B37573FA-8AAD-2695-4141-99DBB70C064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>
                <a:latin typeface="+mn-ea"/>
                <a:ea typeface="+mn-ea"/>
              </a:rPr>
              <a:t>Para</a:t>
            </a:r>
            <a:r>
              <a:rPr lang="es-ES_tradnl" dirty="0"/>
              <a:t> </a:t>
            </a:r>
            <a:r>
              <a:rPr lang="es-ES_tradnl" b="1" dirty="0">
                <a:latin typeface="+mj-ea"/>
                <a:ea typeface="+mj-ea"/>
              </a:rPr>
              <a:t>influir </a:t>
            </a:r>
            <a:r>
              <a:rPr lang="es-ES_tradnl" dirty="0"/>
              <a:t>en tu CIUDAD</a:t>
            </a:r>
            <a:endParaRPr lang="es-ES_tradnl" b="1" dirty="0">
              <a:latin typeface="+mj-ea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5E1C7BC2-4CBB-02EA-EA8B-A3DE8B544A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025" y="4902934"/>
            <a:ext cx="21971000" cy="24408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_tradnl" sz="6000" b="1" dirty="0">
                <a:latin typeface="Arial Rounded MT Bold" panose="020F0704030504030204" pitchFamily="34" charset="77"/>
              </a:rPr>
              <a:t>Debemos vernos a nosotros mismos y a la Iglesia en general, como </a:t>
            </a:r>
            <a:r>
              <a:rPr lang="es-ES_tradnl" sz="6000" b="1" dirty="0">
                <a:solidFill>
                  <a:schemeClr val="bg1"/>
                </a:solidFill>
                <a:latin typeface="Arial Rounded MT Bold" panose="020F0704030504030204" pitchFamily="34" charset="77"/>
                <a:ea typeface="+mj-ea"/>
              </a:rPr>
              <a:t>instrumentos con una misma misión.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201630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DF508-3FE6-599B-D590-1A86F34C8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BAAEB7E8-CFF8-36C2-B688-C30FAE3BD5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025" y="4902934"/>
            <a:ext cx="21971000" cy="2440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800" b="1" dirty="0">
                <a:latin typeface="Arial Rounded MT Bold" panose="020F0704030504030204" pitchFamily="34" charset="77"/>
              </a:rPr>
              <a:t>¿Cómo influimos en la ciudad?</a:t>
            </a:r>
            <a:endParaRPr lang="es-ES_tradnl" sz="6600" dirty="0"/>
          </a:p>
        </p:txBody>
      </p:sp>
    </p:spTree>
    <p:extLst>
      <p:ext uri="{BB962C8B-B14F-4D97-AF65-F5344CB8AC3E}">
        <p14:creationId xmlns:p14="http://schemas.microsoft.com/office/powerpoint/2010/main" val="20427812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7B916-F79F-D80C-F67F-F8C1DA358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5B139D89-BF64-3BA9-3113-DE4F17F5E7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025" y="4902934"/>
            <a:ext cx="21971000" cy="273124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800" b="1" dirty="0">
                <a:latin typeface="Arial Rounded MT Bold" panose="020F0704030504030204" pitchFamily="34" charset="77"/>
              </a:rPr>
              <a:t>Teniendo presencia en la ciudad</a:t>
            </a:r>
            <a:endParaRPr lang="es-ES_tradnl" sz="6600" dirty="0"/>
          </a:p>
        </p:txBody>
      </p:sp>
    </p:spTree>
    <p:extLst>
      <p:ext uri="{BB962C8B-B14F-4D97-AF65-F5344CB8AC3E}">
        <p14:creationId xmlns:p14="http://schemas.microsoft.com/office/powerpoint/2010/main" val="38039179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0F56F-92F4-398E-B4A3-D99EB98B5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F688CF2F-E10F-8772-B556-741F9D904E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025" y="1479252"/>
            <a:ext cx="21971000" cy="24408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8000" b="1" dirty="0">
                <a:latin typeface="Arial Rounded MT Bold" panose="020F0704030504030204" pitchFamily="34" charset="77"/>
              </a:rPr>
              <a:t>Ejemplos prácticos de actividades que hacemos como Iglesia;</a:t>
            </a:r>
            <a:endParaRPr lang="es-ES_tradnl" sz="8000" dirty="0"/>
          </a:p>
        </p:txBody>
      </p:sp>
      <p:sp>
        <p:nvSpPr>
          <p:cNvPr id="2" name="Google Shape;54;g1f053918e8c_0_9">
            <a:extLst>
              <a:ext uri="{FF2B5EF4-FFF2-40B4-BE49-F238E27FC236}">
                <a16:creationId xmlns:a16="http://schemas.microsoft.com/office/drawing/2014/main" id="{B158FD4E-DE16-3CB4-A8C1-E4A185D59CB4}"/>
              </a:ext>
            </a:extLst>
          </p:cNvPr>
          <p:cNvSpPr txBox="1"/>
          <p:nvPr/>
        </p:nvSpPr>
        <p:spPr>
          <a:xfrm>
            <a:off x="835024" y="5156653"/>
            <a:ext cx="13625255" cy="57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-VBS (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escuela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de 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vacaciones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para 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niños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)</a:t>
            </a:r>
            <a:endParaRPr sz="4000" b="1" dirty="0">
              <a:solidFill>
                <a:schemeClr val="bg1"/>
              </a:solidFill>
              <a:latin typeface="Arial Rounded MT Bold" panose="020F0704030504030204" pitchFamily="34" charset="77"/>
              <a:ea typeface="Fjalla One"/>
              <a:cs typeface="Fjalla One"/>
              <a:sym typeface="Fjalla On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Deportes</a:t>
            </a:r>
            <a:endParaRPr sz="4000" b="1" dirty="0">
              <a:solidFill>
                <a:schemeClr val="bg1"/>
              </a:solidFill>
              <a:latin typeface="Arial Rounded MT Bold" panose="020F0704030504030204" pitchFamily="34" charset="77"/>
              <a:ea typeface="Fjalla One"/>
              <a:cs typeface="Fjalla One"/>
              <a:sym typeface="Fjalla On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Celebraciones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días 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especiales</a:t>
            </a:r>
            <a:endParaRPr sz="4000" b="1" dirty="0">
              <a:solidFill>
                <a:schemeClr val="bg1"/>
              </a:solidFill>
              <a:latin typeface="Arial Rounded MT Bold" panose="020F0704030504030204" pitchFamily="34" charset="77"/>
              <a:ea typeface="Fjalla One"/>
              <a:cs typeface="Fjalla One"/>
              <a:sym typeface="Fjalla On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Festivales</a:t>
            </a:r>
            <a:endParaRPr sz="4000" b="1" dirty="0">
              <a:solidFill>
                <a:schemeClr val="bg1"/>
              </a:solidFill>
              <a:latin typeface="Arial Rounded MT Bold" panose="020F0704030504030204" pitchFamily="34" charset="77"/>
              <a:ea typeface="Fjalla One"/>
              <a:cs typeface="Fjalla One"/>
              <a:sym typeface="Fjalla One"/>
            </a:endParaRPr>
          </a:p>
        </p:txBody>
      </p:sp>
      <p:sp>
        <p:nvSpPr>
          <p:cNvPr id="3" name="Google Shape;55;g1f053918e8c_0_9">
            <a:extLst>
              <a:ext uri="{FF2B5EF4-FFF2-40B4-BE49-F238E27FC236}">
                <a16:creationId xmlns:a16="http://schemas.microsoft.com/office/drawing/2014/main" id="{487C7FE8-EF95-3C35-FA02-5DCE7B754998}"/>
              </a:ext>
            </a:extLst>
          </p:cNvPr>
          <p:cNvSpPr txBox="1"/>
          <p:nvPr/>
        </p:nvSpPr>
        <p:spPr>
          <a:xfrm>
            <a:off x="13333226" y="5116292"/>
            <a:ext cx="10717619" cy="57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s-E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-Películas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s-E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-Lavados de autos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s-E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-ESL (inglés como segunda lengua)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s-E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-Bancos de comida, ropa.</a:t>
            </a:r>
          </a:p>
        </p:txBody>
      </p:sp>
    </p:spTree>
    <p:extLst>
      <p:ext uri="{BB962C8B-B14F-4D97-AF65-F5344CB8AC3E}">
        <p14:creationId xmlns:p14="http://schemas.microsoft.com/office/powerpoint/2010/main" val="337004774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92235-500F-8A48-9C88-D502042ED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58B55E91-5E82-A930-EFDC-7D1047D527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06500" y="3823067"/>
            <a:ext cx="21419584" cy="50870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7600" b="1" dirty="0">
                <a:latin typeface="Arial Rounded MT Bold" panose="020F0704030504030204" pitchFamily="34" charset="77"/>
              </a:rPr>
              <a:t>No es solamente invitando a la comunidad a ser parte de nuestros eventos, es nosotros involucrándonos y siendo parte  de los eventos de la comunidad.</a:t>
            </a:r>
            <a:endParaRPr lang="es-ES_tradnl" sz="7600" dirty="0"/>
          </a:p>
        </p:txBody>
      </p:sp>
    </p:spTree>
    <p:extLst>
      <p:ext uri="{BB962C8B-B14F-4D97-AF65-F5344CB8AC3E}">
        <p14:creationId xmlns:p14="http://schemas.microsoft.com/office/powerpoint/2010/main" val="2545360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04708-13B1-C78A-3808-859F9FC9C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4791D895-E71E-8F2F-8E05-D1AC13EFF3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025" y="1479252"/>
            <a:ext cx="21971000" cy="24408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8000" b="1" dirty="0">
                <a:latin typeface="Arial Rounded MT Bold" panose="020F0704030504030204" pitchFamily="34" charset="77"/>
              </a:rPr>
              <a:t>Lugares en los que como Iglesia nos podemos invertir;</a:t>
            </a:r>
            <a:endParaRPr lang="es-ES_tradnl" sz="8000" dirty="0"/>
          </a:p>
        </p:txBody>
      </p:sp>
      <p:sp>
        <p:nvSpPr>
          <p:cNvPr id="2" name="Google Shape;54;g1f053918e8c_0_9">
            <a:extLst>
              <a:ext uri="{FF2B5EF4-FFF2-40B4-BE49-F238E27FC236}">
                <a16:creationId xmlns:a16="http://schemas.microsoft.com/office/drawing/2014/main" id="{AAD109F5-6EFC-E32B-2B6E-C287D0900F3F}"/>
              </a:ext>
            </a:extLst>
          </p:cNvPr>
          <p:cNvSpPr txBox="1"/>
          <p:nvPr/>
        </p:nvSpPr>
        <p:spPr>
          <a:xfrm>
            <a:off x="835024" y="5156653"/>
            <a:ext cx="12902241" cy="664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</a:t>
            </a:r>
            <a:r>
              <a:rPr lang="es-E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Centros de ayuda al </a:t>
            </a:r>
            <a:r>
              <a:rPr lang="es-E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immigrante</a:t>
            </a:r>
            <a:endParaRPr sz="4000" b="1" dirty="0">
              <a:solidFill>
                <a:schemeClr val="bg1"/>
              </a:solidFill>
              <a:latin typeface="Arial Rounded MT Bold" panose="020F0704030504030204" pitchFamily="34" charset="77"/>
              <a:ea typeface="Fjalla One"/>
              <a:cs typeface="Fjalla One"/>
              <a:sym typeface="Fjalla On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Oficinas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de 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búsqueda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de 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trabajo</a:t>
            </a:r>
            <a:endParaRPr sz="4000" b="1" dirty="0">
              <a:solidFill>
                <a:schemeClr val="bg1"/>
              </a:solidFill>
              <a:latin typeface="Arial Rounded MT Bold" panose="020F0704030504030204" pitchFamily="34" charset="77"/>
              <a:ea typeface="Fjalla One"/>
              <a:cs typeface="Fjalla One"/>
              <a:sym typeface="Fjalla On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</a:t>
            </a:r>
            <a:r>
              <a:rPr lang="es-E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Centros comunitarios</a:t>
            </a:r>
            <a:endParaRPr sz="4000" b="1" dirty="0">
              <a:solidFill>
                <a:schemeClr val="bg1"/>
              </a:solidFill>
              <a:latin typeface="Arial Rounded MT Bold" panose="020F0704030504030204" pitchFamily="34" charset="77"/>
              <a:ea typeface="Fjalla One"/>
              <a:cs typeface="Fjalla One"/>
              <a:sym typeface="Fjalla One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-Centros de 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ayuda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a las 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mujeres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embarazadas</a:t>
            </a:r>
            <a:endParaRPr sz="4000" b="1" dirty="0">
              <a:solidFill>
                <a:schemeClr val="bg1"/>
              </a:solidFill>
              <a:latin typeface="Arial Rounded MT Bold" panose="020F0704030504030204" pitchFamily="34" charset="77"/>
              <a:ea typeface="Fjalla One"/>
              <a:cs typeface="Fjalla One"/>
              <a:sym typeface="Fjalla One"/>
            </a:endParaRPr>
          </a:p>
        </p:txBody>
      </p:sp>
      <p:sp>
        <p:nvSpPr>
          <p:cNvPr id="3" name="Google Shape;55;g1f053918e8c_0_9">
            <a:extLst>
              <a:ext uri="{FF2B5EF4-FFF2-40B4-BE49-F238E27FC236}">
                <a16:creationId xmlns:a16="http://schemas.microsoft.com/office/drawing/2014/main" id="{300F2D6B-2CBF-8DF4-7204-AB2919991C5B}"/>
              </a:ext>
            </a:extLst>
          </p:cNvPr>
          <p:cNvSpPr txBox="1"/>
          <p:nvPr/>
        </p:nvSpPr>
        <p:spPr>
          <a:xfrm>
            <a:off x="13333226" y="5116292"/>
            <a:ext cx="10717619" cy="664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s-E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-Escuelas, colegios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s-E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-departamentos de policía y de bomberos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s-E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-hospitales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800"/>
              <a:buFont typeface="Fjalla One"/>
              <a:buChar char="●"/>
            </a:pPr>
            <a:r>
              <a:rPr lang="es-ES" sz="4000" b="1" dirty="0">
                <a:solidFill>
                  <a:schemeClr val="bg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-oficinas municipales</a:t>
            </a:r>
          </a:p>
        </p:txBody>
      </p:sp>
    </p:spTree>
    <p:extLst>
      <p:ext uri="{BB962C8B-B14F-4D97-AF65-F5344CB8AC3E}">
        <p14:creationId xmlns:p14="http://schemas.microsoft.com/office/powerpoint/2010/main" val="14688005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828B0-24A0-747E-3108-D226A562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0F251-8448-526F-8D16-2DF78D1AA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A719A016-CC6F-8CAE-61DF-C4A68AFF17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025" y="4114801"/>
            <a:ext cx="219710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7200" b="1" dirty="0">
                <a:latin typeface="Arial Rounded MT Bold" panose="020F0704030504030204" pitchFamily="34" charset="77"/>
              </a:rPr>
              <a:t>Debemos movilizar a la iglesia a tener presencia en la ciudad y ayudar en las necesidades de nuestra ciudad.</a:t>
            </a:r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140542986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E0668-9731-0D28-7745-1475225F4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E6D9488E-9B60-88F8-E623-3433289C01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025" y="2785730"/>
            <a:ext cx="21971000" cy="801694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b="1" dirty="0">
                <a:effectLst/>
                <a:latin typeface="Arial Rounded MT Bold" panose="020F0704030504030204" pitchFamily="34" charset="77"/>
              </a:rPr>
              <a:t>El mayor </a:t>
            </a:r>
            <a:r>
              <a:rPr lang="en-US" sz="7200" b="1" dirty="0" err="1">
                <a:effectLst/>
                <a:latin typeface="Arial Rounded MT Bold" panose="020F0704030504030204" pitchFamily="34" charset="77"/>
              </a:rPr>
              <a:t>problema</a:t>
            </a:r>
            <a:r>
              <a:rPr lang="en-US" sz="7200" b="1" dirty="0">
                <a:effectLst/>
                <a:latin typeface="Arial Rounded MT Bold" panose="020F0704030504030204" pitchFamily="34" charset="77"/>
              </a:rPr>
              <a:t> que </a:t>
            </a:r>
            <a:r>
              <a:rPr lang="en-US" sz="7200" b="1" dirty="0" err="1">
                <a:effectLst/>
                <a:latin typeface="Arial Rounded MT Bold" panose="020F0704030504030204" pitchFamily="34" charset="77"/>
              </a:rPr>
              <a:t>enfrenta</a:t>
            </a:r>
            <a:r>
              <a:rPr lang="en-US" sz="7200" b="1" dirty="0">
                <a:effectLst/>
                <a:latin typeface="Arial Rounded MT Bold" panose="020F0704030504030204" pitchFamily="34" charset="77"/>
              </a:rPr>
              <a:t> la </a:t>
            </a:r>
            <a:r>
              <a:rPr lang="en-US" sz="7200" b="1" dirty="0" err="1">
                <a:effectLst/>
                <a:latin typeface="Arial Rounded MT Bold" panose="020F0704030504030204" pitchFamily="34" charset="77"/>
              </a:rPr>
              <a:t>humanidad</a:t>
            </a:r>
            <a:r>
              <a:rPr lang="en-US" sz="7200" b="1" dirty="0">
                <a:effectLst/>
                <a:latin typeface="Arial Rounded MT Bold" panose="020F0704030504030204" pitchFamily="34" charset="77"/>
              </a:rPr>
              <a:t> </a:t>
            </a:r>
            <a:br>
              <a:rPr lang="en-US" sz="7200" b="1" dirty="0">
                <a:effectLst/>
                <a:latin typeface="Arial Rounded MT Bold" panose="020F0704030504030204" pitchFamily="34" charset="77"/>
              </a:rPr>
            </a:br>
            <a:r>
              <a:rPr lang="en-US" sz="7200" b="1" dirty="0">
                <a:effectLst/>
                <a:latin typeface="Arial Rounded MT Bold" panose="020F0704030504030204" pitchFamily="34" charset="77"/>
              </a:rPr>
              <a:t>no </a:t>
            </a:r>
            <a:r>
              <a:rPr lang="en-US" sz="7200" b="1" dirty="0">
                <a:latin typeface="Arial Rounded MT Bold" panose="020F0704030504030204" pitchFamily="34" charset="77"/>
              </a:rPr>
              <a:t>es </a:t>
            </a:r>
            <a:r>
              <a:rPr lang="en-US" sz="7200" b="1" dirty="0">
                <a:effectLst/>
                <a:latin typeface="Arial Rounded MT Bold" panose="020F0704030504030204" pitchFamily="34" charset="77"/>
              </a:rPr>
              <a:t>la </a:t>
            </a:r>
            <a:r>
              <a:rPr lang="en-US" sz="7200" b="1" dirty="0" err="1">
                <a:effectLst/>
                <a:latin typeface="Arial Rounded MT Bold" panose="020F0704030504030204" pitchFamily="34" charset="77"/>
              </a:rPr>
              <a:t>inestabilidad</a:t>
            </a:r>
            <a:r>
              <a:rPr lang="en-US" sz="7200" b="1" dirty="0">
                <a:effectLst/>
                <a:latin typeface="Arial Rounded MT Bold" panose="020F0704030504030204" pitchFamily="34" charset="77"/>
              </a:rPr>
              <a:t> </a:t>
            </a:r>
            <a:r>
              <a:rPr lang="en-US" sz="7200" b="1" dirty="0" err="1">
                <a:effectLst/>
                <a:latin typeface="Arial Rounded MT Bold" panose="020F0704030504030204" pitchFamily="34" charset="77"/>
              </a:rPr>
              <a:t>política</a:t>
            </a:r>
            <a:r>
              <a:rPr lang="en-US" sz="7200" b="1" dirty="0">
                <a:effectLst/>
                <a:latin typeface="Arial Rounded MT Bold" panose="020F0704030504030204" pitchFamily="34" charset="77"/>
              </a:rPr>
              <a:t>, social, </a:t>
            </a:r>
            <a:r>
              <a:rPr lang="en-US" sz="7200" b="1" dirty="0" err="1">
                <a:effectLst/>
                <a:latin typeface="Arial Rounded MT Bold" panose="020F0704030504030204" pitchFamily="34" charset="77"/>
              </a:rPr>
              <a:t>financiera</a:t>
            </a:r>
            <a:r>
              <a:rPr lang="en-US" sz="7200" b="1" dirty="0">
                <a:effectLst/>
                <a:latin typeface="Arial Rounded MT Bold" panose="020F0704030504030204" pitchFamily="34" charset="77"/>
              </a:rPr>
              <a:t>, no son las crisis </a:t>
            </a:r>
            <a:br>
              <a:rPr lang="en-US" sz="7200" b="1" dirty="0">
                <a:effectLst/>
                <a:latin typeface="Arial Rounded MT Bold" panose="020F0704030504030204" pitchFamily="34" charset="77"/>
              </a:rPr>
            </a:br>
            <a:r>
              <a:rPr lang="en-US" sz="7200" b="1" dirty="0" err="1">
                <a:effectLst/>
                <a:latin typeface="Arial Rounded MT Bold" panose="020F0704030504030204" pitchFamily="34" charset="77"/>
              </a:rPr>
              <a:t>humanitarias</a:t>
            </a:r>
            <a:r>
              <a:rPr lang="en-US" sz="7200" b="1" dirty="0">
                <a:effectLst/>
                <a:latin typeface="Arial Rounded MT Bold" panose="020F0704030504030204" pitchFamily="34" charset="77"/>
              </a:rPr>
              <a:t> o </a:t>
            </a:r>
            <a:r>
              <a:rPr lang="en-US" sz="7200" b="1" dirty="0" err="1">
                <a:effectLst/>
                <a:latin typeface="Arial Rounded MT Bold" panose="020F0704030504030204" pitchFamily="34" charset="77"/>
              </a:rPr>
              <a:t>desastres</a:t>
            </a:r>
            <a:r>
              <a:rPr lang="en-US" sz="7200" b="1" dirty="0">
                <a:effectLst/>
                <a:latin typeface="Arial Rounded MT Bold" panose="020F0704030504030204" pitchFamily="34" charset="77"/>
              </a:rPr>
              <a:t> naturales. </a:t>
            </a:r>
          </a:p>
          <a:p>
            <a:pPr marL="0" indent="0" algn="ctr">
              <a:buNone/>
            </a:pPr>
            <a:br>
              <a:rPr lang="en-US" sz="2000" b="1" dirty="0">
                <a:effectLst/>
                <a:latin typeface="Arial Rounded MT Bold" panose="020F0704030504030204" pitchFamily="34" charset="77"/>
              </a:rPr>
            </a:br>
            <a:r>
              <a:rPr lang="en-US" sz="8800" b="1" dirty="0">
                <a:effectLst/>
                <a:latin typeface="Arial Rounded MT Bold" panose="020F0704030504030204" pitchFamily="34" charset="77"/>
              </a:rPr>
              <a:t>El mayor </a:t>
            </a:r>
            <a:r>
              <a:rPr lang="en-US" sz="8800" b="1" dirty="0" err="1">
                <a:effectLst/>
                <a:latin typeface="Arial Rounded MT Bold" panose="020F0704030504030204" pitchFamily="34" charset="77"/>
              </a:rPr>
              <a:t>problema</a:t>
            </a:r>
            <a:r>
              <a:rPr lang="en-US" sz="8800" b="1" dirty="0">
                <a:effectLst/>
                <a:latin typeface="Arial Rounded MT Bold" panose="020F0704030504030204" pitchFamily="34" charset="77"/>
              </a:rPr>
              <a:t> de la </a:t>
            </a:r>
            <a:r>
              <a:rPr lang="en-US" sz="8800" b="1" dirty="0" err="1">
                <a:effectLst/>
                <a:latin typeface="Arial Rounded MT Bold" panose="020F0704030504030204" pitchFamily="34" charset="77"/>
              </a:rPr>
              <a:t>humanidad</a:t>
            </a:r>
            <a:r>
              <a:rPr lang="en-US" sz="8800" b="1" dirty="0">
                <a:effectLst/>
                <a:latin typeface="Arial Rounded MT Bold" panose="020F0704030504030204" pitchFamily="34" charset="77"/>
              </a:rPr>
              <a:t> </a:t>
            </a:r>
            <a:br>
              <a:rPr lang="en-US" sz="8800" b="1" dirty="0">
                <a:effectLst/>
                <a:latin typeface="Arial Rounded MT Bold" panose="020F0704030504030204" pitchFamily="34" charset="77"/>
              </a:rPr>
            </a:br>
            <a:r>
              <a:rPr lang="en-US" sz="8800" b="1" dirty="0">
                <a:effectLst/>
                <a:latin typeface="Arial Rounded MT Bold" panose="020F0704030504030204" pitchFamily="34" charset="77"/>
              </a:rPr>
              <a:t>es que sin Cristo </a:t>
            </a:r>
            <a:r>
              <a:rPr lang="en-US" sz="8800" b="1" dirty="0" err="1">
                <a:effectLst/>
                <a:latin typeface="Arial Rounded MT Bold" panose="020F0704030504030204" pitchFamily="34" charset="77"/>
              </a:rPr>
              <a:t>están</a:t>
            </a:r>
            <a:r>
              <a:rPr lang="en-US" sz="8800" b="1" dirty="0">
                <a:effectLst/>
                <a:latin typeface="Arial Rounded MT Bold" panose="020F0704030504030204" pitchFamily="34" charset="77"/>
              </a:rPr>
              <a:t> </a:t>
            </a:r>
            <a:r>
              <a:rPr lang="en-US" sz="8800" b="1" dirty="0" err="1">
                <a:effectLst/>
                <a:latin typeface="Arial Rounded MT Bold" panose="020F0704030504030204" pitchFamily="34" charset="77"/>
              </a:rPr>
              <a:t>perdidos</a:t>
            </a:r>
            <a:r>
              <a:rPr lang="en-US" sz="8800" b="1" dirty="0">
                <a:effectLst/>
                <a:latin typeface="Arial Rounded MT Bold" panose="020F0704030504030204" pitchFamily="34" charset="77"/>
              </a:rPr>
              <a:t>.</a:t>
            </a:r>
            <a:endParaRPr lang="es-ES_tradnl" sz="6600" b="1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9726161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343EA-81E8-CB03-0260-E800FAB36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BDE06B35-1673-A99D-BCD5-67C5F31D6D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025" y="4902934"/>
            <a:ext cx="21971000" cy="27312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_tradnl" sz="8800" b="1" dirty="0">
                <a:latin typeface="Arial Rounded MT Bold" panose="020F0704030504030204" pitchFamily="34" charset="77"/>
              </a:rPr>
              <a:t>Es el Evangelio lo que cambia vidas, familias y comunidades.</a:t>
            </a:r>
            <a:endParaRPr lang="es-ES_tradnl" sz="6600" dirty="0"/>
          </a:p>
        </p:txBody>
      </p:sp>
    </p:spTree>
    <p:extLst>
      <p:ext uri="{BB962C8B-B14F-4D97-AF65-F5344CB8AC3E}">
        <p14:creationId xmlns:p14="http://schemas.microsoft.com/office/powerpoint/2010/main" val="329070916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F248-D381-08DB-E963-76EB42D2B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5A245BEE-CAEB-568E-0D65-946D7F70A8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5025" y="4114801"/>
            <a:ext cx="21971000" cy="56246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690"/>
              <a:buNone/>
            </a:pP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¿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Qué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está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haciendo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Dios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en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la ciudad y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cómo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podemos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involucrarnos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?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Clr>
                <a:srgbClr val="10294C"/>
              </a:buClr>
              <a:buSzPts val="1690"/>
              <a:buNone/>
            </a:pP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Parte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de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nuestra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tarea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incluye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el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obtener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información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real y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correcta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de </a:t>
            </a:r>
            <a:r>
              <a:rPr lang="en-US" sz="6000" b="1" dirty="0" err="1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tu</a:t>
            </a:r>
            <a:r>
              <a:rPr lang="en-US" sz="6000" b="1" dirty="0">
                <a:solidFill>
                  <a:schemeClr val="dk1"/>
                </a:solidFill>
                <a:latin typeface="Arial Rounded MT Bold" panose="020F0704030504030204" pitchFamily="34" charset="77"/>
                <a:ea typeface="Fjalla One"/>
                <a:cs typeface="Fjalla One"/>
                <a:sym typeface="Fjalla One"/>
              </a:rPr>
              <a:t> ciudad.</a:t>
            </a:r>
          </a:p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0294C"/>
              </a:buClr>
              <a:buSzPts val="1690"/>
              <a:buNone/>
            </a:pPr>
            <a:endParaRPr lang="en-US" sz="6000" b="1" dirty="0">
              <a:solidFill>
                <a:schemeClr val="dk1"/>
              </a:solidFill>
              <a:latin typeface="Arial Rounded MT Bold" panose="020F0704030504030204" pitchFamily="34" charset="77"/>
              <a:ea typeface="Fjalla One"/>
              <a:cs typeface="Fjalla One"/>
              <a:sym typeface="Fjalla One"/>
            </a:endParaRPr>
          </a:p>
        </p:txBody>
      </p:sp>
    </p:spTree>
    <p:extLst>
      <p:ext uri="{BB962C8B-B14F-4D97-AF65-F5344CB8AC3E}">
        <p14:creationId xmlns:p14="http://schemas.microsoft.com/office/powerpoint/2010/main" val="333081415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84729-5D6D-9F9D-3274-98320B59B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Subtitle">
            <a:extLst>
              <a:ext uri="{FF2B5EF4-FFF2-40B4-BE49-F238E27FC236}">
                <a16:creationId xmlns:a16="http://schemas.microsoft.com/office/drawing/2014/main" id="{F163F490-EC6D-6CD0-0CA4-424F7D528593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020726"/>
            <a:ext cx="21971000" cy="1701940"/>
          </a:xfrm>
          <a:prstGeom prst="rect">
            <a:avLst/>
          </a:prstGeom>
        </p:spPr>
        <p:txBody>
          <a:bodyPr/>
          <a:lstStyle/>
          <a:p>
            <a:r>
              <a:rPr lang="es-ES_tradnl" sz="6000" b="1" dirty="0">
                <a:latin typeface="Arial Rounded MT Bold" panose="020F0704030504030204" pitchFamily="34" charset="77"/>
                <a:ea typeface="+mn-ea"/>
              </a:rPr>
              <a:t>Para</a:t>
            </a:r>
            <a:r>
              <a:rPr lang="es-ES_tradnl" sz="6000" b="1" dirty="0">
                <a:latin typeface="Arial Rounded MT Bold" panose="020F0704030504030204" pitchFamily="34" charset="77"/>
              </a:rPr>
              <a:t> </a:t>
            </a:r>
            <a:r>
              <a:rPr lang="es-ES_tradnl" sz="6000" b="1" dirty="0">
                <a:latin typeface="Arial Rounded MT Bold" panose="020F0704030504030204" pitchFamily="34" charset="77"/>
                <a:ea typeface="+mj-ea"/>
              </a:rPr>
              <a:t>influir </a:t>
            </a:r>
            <a:r>
              <a:rPr lang="es-ES_tradnl" sz="6000" b="1" dirty="0">
                <a:latin typeface="Arial Rounded MT Bold" panose="020F0704030504030204" pitchFamily="34" charset="77"/>
              </a:rPr>
              <a:t>en tu CIUDAD</a:t>
            </a:r>
            <a:endParaRPr lang="es-ES_tradnl" sz="6000" b="1" dirty="0">
              <a:latin typeface="Arial Rounded MT Bold" panose="020F0704030504030204" pitchFamily="34" charset="77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62287204-3BEC-01AA-A291-636BFDB1EA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1318" y="2378366"/>
            <a:ext cx="21971000" cy="75099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5000" dirty="0">
              <a:latin typeface="Arial Rounded MT Bold" panose="020F0704030504030204" pitchFamily="34" charset="77"/>
            </a:endParaRPr>
          </a:p>
          <a:p>
            <a:pPr marL="914400" indent="-914400">
              <a:buFont typeface="+mj-lt"/>
              <a:buAutoNum type="arabicPeriod"/>
            </a:pPr>
            <a:r>
              <a:rPr lang="es-ES_tradnl" sz="5000" dirty="0">
                <a:latin typeface="Arial Rounded MT Bold" panose="020F0704030504030204" pitchFamily="34" charset="77"/>
              </a:rPr>
              <a:t>Estudie su </a:t>
            </a:r>
            <a:r>
              <a:rPr lang="es-ES_tradnl" sz="5000" b="1" dirty="0">
                <a:latin typeface="Arial Rounded MT Bold" panose="020F0704030504030204" pitchFamily="34" charset="77"/>
                <a:ea typeface="+mj-ea"/>
              </a:rPr>
              <a:t>comunidad</a:t>
            </a:r>
            <a:r>
              <a:rPr lang="es-ES_tradnl" sz="5000" dirty="0">
                <a:latin typeface="Arial Rounded MT Bold" panose="020F0704030504030204" pitchFamily="34" charset="77"/>
              </a:rPr>
              <a:t>. (Hechos 17:22-23)</a:t>
            </a:r>
          </a:p>
          <a:p>
            <a:pPr lvl="3">
              <a:buFont typeface="Wingdings" pitchFamily="2" charset="2"/>
              <a:buChar char="ü"/>
            </a:pPr>
            <a:r>
              <a:rPr lang="es-ES_tradnl" sz="5000" dirty="0">
                <a:latin typeface="Arial Rounded MT Bold" panose="020F0704030504030204" pitchFamily="34" charset="77"/>
              </a:rPr>
              <a:t>Tómese un café con alguien de la comunidad.</a:t>
            </a:r>
          </a:p>
          <a:p>
            <a:pPr lvl="3">
              <a:buFont typeface="Wingdings" pitchFamily="2" charset="2"/>
              <a:buChar char="ü"/>
            </a:pPr>
            <a:r>
              <a:rPr lang="es-ES_tradnl" sz="5000" dirty="0">
                <a:latin typeface="Arial Rounded MT Bold" panose="020F0704030504030204" pitchFamily="34" charset="77"/>
              </a:rPr>
              <a:t>Visite y adopte una escuela en su comunidad.</a:t>
            </a:r>
          </a:p>
          <a:p>
            <a:pPr lvl="3">
              <a:buFont typeface="Wingdings" pitchFamily="2" charset="2"/>
              <a:buChar char="ü"/>
            </a:pPr>
            <a:r>
              <a:rPr lang="es-ES_tradnl" sz="5000" dirty="0">
                <a:latin typeface="Arial Rounded MT Bold" panose="020F0704030504030204" pitchFamily="34" charset="77"/>
              </a:rPr>
              <a:t>Busque entender el arte y la música de su comunidad.</a:t>
            </a:r>
          </a:p>
        </p:txBody>
      </p:sp>
    </p:spTree>
    <p:extLst>
      <p:ext uri="{BB962C8B-B14F-4D97-AF65-F5344CB8AC3E}">
        <p14:creationId xmlns:p14="http://schemas.microsoft.com/office/powerpoint/2010/main" val="242669615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4746C4-4FFF-4921-3448-7F99C4C78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Subtitle">
            <a:extLst>
              <a:ext uri="{FF2B5EF4-FFF2-40B4-BE49-F238E27FC236}">
                <a16:creationId xmlns:a16="http://schemas.microsoft.com/office/drawing/2014/main" id="{488DE996-A734-71E9-C239-25E61337E21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020726"/>
            <a:ext cx="21971000" cy="1701940"/>
          </a:xfrm>
          <a:prstGeom prst="rect">
            <a:avLst/>
          </a:prstGeom>
        </p:spPr>
        <p:txBody>
          <a:bodyPr/>
          <a:lstStyle/>
          <a:p>
            <a:r>
              <a:rPr lang="es-ES_tradnl" sz="6000" b="1" dirty="0">
                <a:latin typeface="Arial Rounded MT Bold" panose="020F0704030504030204" pitchFamily="34" charset="77"/>
                <a:ea typeface="+mn-ea"/>
              </a:rPr>
              <a:t>Para</a:t>
            </a:r>
            <a:r>
              <a:rPr lang="es-ES_tradnl" sz="6000" b="1" dirty="0">
                <a:latin typeface="Arial Rounded MT Bold" panose="020F0704030504030204" pitchFamily="34" charset="77"/>
              </a:rPr>
              <a:t> </a:t>
            </a:r>
            <a:r>
              <a:rPr lang="es-ES_tradnl" sz="6000" b="1" dirty="0">
                <a:latin typeface="Arial Rounded MT Bold" panose="020F0704030504030204" pitchFamily="34" charset="77"/>
                <a:ea typeface="+mj-ea"/>
              </a:rPr>
              <a:t>influir </a:t>
            </a:r>
            <a:r>
              <a:rPr lang="es-ES_tradnl" sz="6000" b="1" dirty="0">
                <a:latin typeface="Arial Rounded MT Bold" panose="020F0704030504030204" pitchFamily="34" charset="77"/>
              </a:rPr>
              <a:t>en tu CIUDAD</a:t>
            </a:r>
            <a:endParaRPr lang="es-ES_tradnl" sz="6000" b="1" dirty="0">
              <a:latin typeface="Arial Rounded MT Bold" panose="020F0704030504030204" pitchFamily="34" charset="77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533E5852-60BE-39D1-FE77-368E25432F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1318" y="2378367"/>
            <a:ext cx="21971000" cy="44796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5000" dirty="0">
              <a:latin typeface="Arial Rounded MT Bold" panose="020F0704030504030204" pitchFamily="34" charset="77"/>
            </a:endParaRPr>
          </a:p>
          <a:p>
            <a:pPr marL="914400" indent="-914400">
              <a:buFont typeface="+mj-lt"/>
              <a:buAutoNum type="arabicPeriod"/>
            </a:pPr>
            <a:r>
              <a:rPr lang="es-ES_tradnl" sz="5000" dirty="0">
                <a:latin typeface="Arial Rounded MT Bold" panose="020F0704030504030204" pitchFamily="34" charset="77"/>
              </a:rPr>
              <a:t>Estudie su </a:t>
            </a:r>
            <a:r>
              <a:rPr lang="es-ES_tradnl" sz="5000" dirty="0">
                <a:latin typeface="Arial Rounded MT Bold" panose="020F0704030504030204" pitchFamily="34" charset="77"/>
                <a:ea typeface="+mj-ea"/>
              </a:rPr>
              <a:t>comunidad</a:t>
            </a:r>
            <a:r>
              <a:rPr lang="es-ES_tradnl" sz="5000" dirty="0">
                <a:latin typeface="Arial Rounded MT Bold" panose="020F0704030504030204" pitchFamily="34" charset="77"/>
              </a:rPr>
              <a:t>. (Hechos 17:22-23)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sz="5000" dirty="0">
                <a:latin typeface="Arial Rounded MT Bold" panose="020F0704030504030204" pitchFamily="34" charset="77"/>
              </a:rPr>
              <a:t>Practique la </a:t>
            </a:r>
            <a:r>
              <a:rPr lang="es-ES_tradnl" sz="5000" b="1" dirty="0">
                <a:latin typeface="Arial Rounded MT Bold" panose="020F0704030504030204" pitchFamily="34" charset="77"/>
              </a:rPr>
              <a:t>Hospitalidad (Levítico 19:34, Hechos 28:30-31)</a:t>
            </a:r>
          </a:p>
        </p:txBody>
      </p:sp>
    </p:spTree>
    <p:extLst>
      <p:ext uri="{BB962C8B-B14F-4D97-AF65-F5344CB8AC3E}">
        <p14:creationId xmlns:p14="http://schemas.microsoft.com/office/powerpoint/2010/main" val="366414599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34D36-8301-82C0-7AB0-D35EA492C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Subtitle">
            <a:extLst>
              <a:ext uri="{FF2B5EF4-FFF2-40B4-BE49-F238E27FC236}">
                <a16:creationId xmlns:a16="http://schemas.microsoft.com/office/drawing/2014/main" id="{9315ECB3-E4D4-C737-5B5E-A6E4FE7C1E3A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020726"/>
            <a:ext cx="21971000" cy="1701940"/>
          </a:xfrm>
          <a:prstGeom prst="rect">
            <a:avLst/>
          </a:prstGeom>
        </p:spPr>
        <p:txBody>
          <a:bodyPr/>
          <a:lstStyle/>
          <a:p>
            <a:r>
              <a:rPr lang="es-ES_tradnl" sz="6000" b="1" dirty="0">
                <a:latin typeface="Arial Rounded MT Bold" panose="020F0704030504030204" pitchFamily="34" charset="77"/>
                <a:ea typeface="+mn-ea"/>
              </a:rPr>
              <a:t>Para</a:t>
            </a:r>
            <a:r>
              <a:rPr lang="es-ES_tradnl" sz="6000" b="1" dirty="0">
                <a:latin typeface="Arial Rounded MT Bold" panose="020F0704030504030204" pitchFamily="34" charset="77"/>
              </a:rPr>
              <a:t> </a:t>
            </a:r>
            <a:r>
              <a:rPr lang="es-ES_tradnl" sz="6000" b="1" dirty="0">
                <a:latin typeface="Arial Rounded MT Bold" panose="020F0704030504030204" pitchFamily="34" charset="77"/>
                <a:ea typeface="+mj-ea"/>
              </a:rPr>
              <a:t>influir </a:t>
            </a:r>
            <a:r>
              <a:rPr lang="es-ES_tradnl" sz="6000" b="1" dirty="0">
                <a:latin typeface="Arial Rounded MT Bold" panose="020F0704030504030204" pitchFamily="34" charset="77"/>
              </a:rPr>
              <a:t>en tu CIUDAD</a:t>
            </a:r>
            <a:endParaRPr lang="es-ES_tradnl" sz="6000" b="1" dirty="0">
              <a:latin typeface="Arial Rounded MT Bold" panose="020F0704030504030204" pitchFamily="34" charset="77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C41B5625-EAFF-9D20-7D4F-ADF68EF7C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1318" y="2378366"/>
            <a:ext cx="21971000" cy="95334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5000" dirty="0">
              <a:latin typeface="Arial Rounded MT Bold" panose="020F0704030504030204" pitchFamily="34" charset="77"/>
            </a:endParaRPr>
          </a:p>
          <a:p>
            <a:pPr marL="914400" indent="-914400">
              <a:buFont typeface="+mj-lt"/>
              <a:buAutoNum type="arabicPeriod"/>
            </a:pPr>
            <a:r>
              <a:rPr lang="es-ES_tradnl" sz="5000" dirty="0">
                <a:latin typeface="Arial Rounded MT Bold" panose="020F0704030504030204" pitchFamily="34" charset="77"/>
              </a:rPr>
              <a:t>Estudie su </a:t>
            </a:r>
            <a:r>
              <a:rPr lang="es-ES_tradnl" sz="5000" dirty="0">
                <a:latin typeface="Arial Rounded MT Bold" panose="020F0704030504030204" pitchFamily="34" charset="77"/>
                <a:ea typeface="+mj-ea"/>
              </a:rPr>
              <a:t>comunidad</a:t>
            </a:r>
            <a:r>
              <a:rPr lang="es-ES_tradnl" sz="5000" dirty="0">
                <a:latin typeface="Arial Rounded MT Bold" panose="020F0704030504030204" pitchFamily="34" charset="77"/>
              </a:rPr>
              <a:t>. (Hechos 17:22-23)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sz="5000" dirty="0">
                <a:latin typeface="Arial Rounded MT Bold" panose="020F0704030504030204" pitchFamily="34" charset="77"/>
              </a:rPr>
              <a:t>Practique la </a:t>
            </a:r>
            <a:r>
              <a:rPr lang="es-ES_tradnl" sz="5000" b="1" dirty="0">
                <a:latin typeface="Arial Rounded MT Bold" panose="020F0704030504030204" pitchFamily="34" charset="77"/>
              </a:rPr>
              <a:t>Hospitalidad (Levítico 19:34, Hechos 28:30-31)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sz="5000" dirty="0">
                <a:latin typeface="Arial Rounded MT Bold" panose="020F0704030504030204" pitchFamily="34" charset="77"/>
              </a:rPr>
              <a:t>Use la narrativa bíblica en sus conversaciones para compartir el</a:t>
            </a:r>
            <a:r>
              <a:rPr lang="es-ES_tradnl" sz="5000" b="1" dirty="0">
                <a:latin typeface="Arial Rounded MT Bold" panose="020F0704030504030204" pitchFamily="34" charset="77"/>
              </a:rPr>
              <a:t> Evangelio (Lucas 24:27)</a:t>
            </a:r>
          </a:p>
          <a:p>
            <a:pPr lvl="3">
              <a:buFont typeface="Wingdings" pitchFamily="2" charset="2"/>
              <a:buChar char="ü"/>
            </a:pPr>
            <a:r>
              <a:rPr lang="es-ES_tradnl" sz="5400" dirty="0"/>
              <a:t>¿Qué está mal con el mundo?</a:t>
            </a:r>
          </a:p>
          <a:p>
            <a:pPr lvl="3">
              <a:buFont typeface="Wingdings" pitchFamily="2" charset="2"/>
              <a:buChar char="ü"/>
            </a:pPr>
            <a:r>
              <a:rPr lang="es-ES_tradnl" sz="5400" dirty="0"/>
              <a:t>¿Qué o quien lo arreglará?</a:t>
            </a:r>
          </a:p>
        </p:txBody>
      </p:sp>
    </p:spTree>
    <p:extLst>
      <p:ext uri="{BB962C8B-B14F-4D97-AF65-F5344CB8AC3E}">
        <p14:creationId xmlns:p14="http://schemas.microsoft.com/office/powerpoint/2010/main" val="128483065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2EF34-F1B0-3E41-C91B-A41A3332D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Subtitle">
            <a:extLst>
              <a:ext uri="{FF2B5EF4-FFF2-40B4-BE49-F238E27FC236}">
                <a16:creationId xmlns:a16="http://schemas.microsoft.com/office/drawing/2014/main" id="{97499BC9-756B-A3CB-FF48-86A0FE1E270D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1020726"/>
            <a:ext cx="21971000" cy="1701940"/>
          </a:xfrm>
          <a:prstGeom prst="rect">
            <a:avLst/>
          </a:prstGeom>
        </p:spPr>
        <p:txBody>
          <a:bodyPr/>
          <a:lstStyle/>
          <a:p>
            <a:r>
              <a:rPr lang="es-ES_tradnl" sz="6000" b="1" dirty="0">
                <a:latin typeface="Arial Rounded MT Bold" panose="020F0704030504030204" pitchFamily="34" charset="77"/>
                <a:ea typeface="+mn-ea"/>
              </a:rPr>
              <a:t>Para</a:t>
            </a:r>
            <a:r>
              <a:rPr lang="es-ES_tradnl" sz="6000" b="1" dirty="0">
                <a:latin typeface="Arial Rounded MT Bold" panose="020F0704030504030204" pitchFamily="34" charset="77"/>
              </a:rPr>
              <a:t> </a:t>
            </a:r>
            <a:r>
              <a:rPr lang="es-ES_tradnl" sz="6000" b="1" dirty="0">
                <a:latin typeface="Arial Rounded MT Bold" panose="020F0704030504030204" pitchFamily="34" charset="77"/>
                <a:ea typeface="+mj-ea"/>
              </a:rPr>
              <a:t>influir </a:t>
            </a:r>
            <a:r>
              <a:rPr lang="es-ES_tradnl" sz="6000" b="1" dirty="0">
                <a:latin typeface="Arial Rounded MT Bold" panose="020F0704030504030204" pitchFamily="34" charset="77"/>
              </a:rPr>
              <a:t>en tu CIUDAD</a:t>
            </a:r>
            <a:endParaRPr lang="es-ES_tradnl" sz="6000" b="1" dirty="0">
              <a:latin typeface="Arial Rounded MT Bold" panose="020F0704030504030204" pitchFamily="34" charset="77"/>
              <a:ea typeface="+mj-ea"/>
            </a:endParaRPr>
          </a:p>
        </p:txBody>
      </p:sp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D9C3780A-20EA-F6A8-4FAB-5E2124057C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1318" y="2378366"/>
            <a:ext cx="21971000" cy="95334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endParaRPr lang="es-ES_tradnl" sz="5000" dirty="0">
              <a:latin typeface="Arial Rounded MT Bold" panose="020F0704030504030204" pitchFamily="34" charset="77"/>
            </a:endParaRPr>
          </a:p>
          <a:p>
            <a:pPr marL="914400" indent="-914400">
              <a:buFont typeface="+mj-lt"/>
              <a:buAutoNum type="arabicPeriod"/>
            </a:pPr>
            <a:r>
              <a:rPr lang="es-ES_tradnl" sz="5000" dirty="0">
                <a:latin typeface="Arial Rounded MT Bold" panose="020F0704030504030204" pitchFamily="34" charset="77"/>
              </a:rPr>
              <a:t>Estudie su </a:t>
            </a:r>
            <a:r>
              <a:rPr lang="es-ES_tradnl" sz="5000" dirty="0">
                <a:latin typeface="Arial Rounded MT Bold" panose="020F0704030504030204" pitchFamily="34" charset="77"/>
                <a:ea typeface="+mj-ea"/>
              </a:rPr>
              <a:t>comunidad</a:t>
            </a:r>
            <a:r>
              <a:rPr lang="es-ES_tradnl" sz="5000" dirty="0">
                <a:latin typeface="Arial Rounded MT Bold" panose="020F0704030504030204" pitchFamily="34" charset="77"/>
              </a:rPr>
              <a:t>. (Hechos 17:22-23)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sz="5000" dirty="0">
                <a:latin typeface="Arial Rounded MT Bold" panose="020F0704030504030204" pitchFamily="34" charset="77"/>
              </a:rPr>
              <a:t>Practique la </a:t>
            </a:r>
            <a:r>
              <a:rPr lang="es-ES_tradnl" sz="5000" b="1" dirty="0">
                <a:latin typeface="Arial Rounded MT Bold" panose="020F0704030504030204" pitchFamily="34" charset="77"/>
              </a:rPr>
              <a:t>Hospitalidad (Levítico 19:34, Hechos 28:30-31)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sz="5000" dirty="0">
                <a:latin typeface="Arial Rounded MT Bold" panose="020F0704030504030204" pitchFamily="34" charset="77"/>
              </a:rPr>
              <a:t>Use la narrativa bíblica en sus conversaciones para compartir el</a:t>
            </a:r>
            <a:r>
              <a:rPr lang="es-ES_tradnl" sz="5000" b="1" dirty="0">
                <a:latin typeface="Arial Rounded MT Bold" panose="020F0704030504030204" pitchFamily="34" charset="77"/>
              </a:rPr>
              <a:t> Evangelio (Lucas 24:27)</a:t>
            </a:r>
          </a:p>
          <a:p>
            <a:pPr marL="914400" indent="-914400">
              <a:buFont typeface="+mj-lt"/>
              <a:buAutoNum type="arabicPeriod"/>
            </a:pPr>
            <a:r>
              <a:rPr lang="es-ES_tradnl" sz="5000" dirty="0">
                <a:latin typeface="Arial Rounded MT Bold" panose="020F0704030504030204" pitchFamily="34" charset="77"/>
              </a:rPr>
              <a:t>Utilice los </a:t>
            </a:r>
            <a:r>
              <a:rPr lang="es-ES_tradnl" sz="5000" b="1" dirty="0">
                <a:latin typeface="Arial Rounded MT Bold" panose="020F0704030504030204" pitchFamily="34" charset="77"/>
              </a:rPr>
              <a:t>recursos </a:t>
            </a:r>
            <a:r>
              <a:rPr lang="es-ES_tradnl" sz="5000" dirty="0">
                <a:latin typeface="Arial Rounded MT Bold" panose="020F0704030504030204" pitchFamily="34" charset="77"/>
              </a:rPr>
              <a:t>que Dios ha puesto a su alcance</a:t>
            </a:r>
          </a:p>
        </p:txBody>
      </p:sp>
    </p:spTree>
    <p:extLst>
      <p:ext uri="{BB962C8B-B14F-4D97-AF65-F5344CB8AC3E}">
        <p14:creationId xmlns:p14="http://schemas.microsoft.com/office/powerpoint/2010/main" val="42343768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100%"/>
          <p:cNvSpPr txBox="1">
            <a:spLocks noGrp="1"/>
          </p:cNvSpPr>
          <p:nvPr>
            <p:ph type="body" idx="1"/>
          </p:nvPr>
        </p:nvSpPr>
        <p:spPr>
          <a:xfrm>
            <a:off x="1206500" y="360947"/>
            <a:ext cx="21971000" cy="3339183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Recursos</a:t>
            </a:r>
          </a:p>
        </p:txBody>
      </p:sp>
      <p:sp>
        <p:nvSpPr>
          <p:cNvPr id="172" name="Fact information"/>
          <p:cNvSpPr txBox="1">
            <a:spLocks noGrp="1"/>
          </p:cNvSpPr>
          <p:nvPr>
            <p:ph type="body" idx="21"/>
          </p:nvPr>
        </p:nvSpPr>
        <p:spPr>
          <a:xfrm>
            <a:off x="993849" y="3867740"/>
            <a:ext cx="21971000" cy="70986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dirty="0"/>
              <a:t>send relief</a:t>
            </a:r>
            <a:br>
              <a:rPr lang="en-US" dirty="0">
                <a:latin typeface="+mj-ea"/>
                <a:ea typeface="+mj-ea"/>
              </a:rPr>
            </a:br>
            <a:r>
              <a:rPr lang="en-US" sz="4000" dirty="0">
                <a:solidFill>
                  <a:schemeClr val="bg1"/>
                </a:solidFill>
              </a:rPr>
              <a:t>sendrelief.org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6000" dirty="0"/>
              <a:t>CARE PORTAL</a:t>
            </a:r>
            <a:br>
              <a:rPr lang="en-US" dirty="0">
                <a:latin typeface="+mn-lt"/>
              </a:rPr>
            </a:br>
            <a:r>
              <a:rPr lang="en-US" sz="3800" dirty="0">
                <a:solidFill>
                  <a:schemeClr val="bg1"/>
                </a:solidFill>
              </a:rPr>
              <a:t>careportal.org</a:t>
            </a:r>
            <a:endParaRPr lang="en-US" sz="3800" dirty="0"/>
          </a:p>
          <a:p>
            <a:endParaRPr lang="en-US" dirty="0"/>
          </a:p>
          <a:p>
            <a:endParaRPr lang="en-US" dirty="0"/>
          </a:p>
          <a:p>
            <a:r>
              <a:rPr lang="en-US" sz="6000" dirty="0"/>
              <a:t>NAMB Demographics</a:t>
            </a:r>
            <a:br>
              <a:rPr lang="en-US" dirty="0"/>
            </a:br>
            <a:r>
              <a:rPr lang="es-E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namb.net/contact/demographics-request/</a:t>
            </a:r>
            <a:b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A5BA-7F1A-D8B8-1A80-3B2961F0C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bullet text">
            <a:extLst>
              <a:ext uri="{FF2B5EF4-FFF2-40B4-BE49-F238E27FC236}">
                <a16:creationId xmlns:a16="http://schemas.microsoft.com/office/drawing/2014/main" id="{C5CF2A3F-EFBE-95E2-066E-227EC125F8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6290" y="3052866"/>
            <a:ext cx="21971000" cy="65802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8800" b="1" dirty="0">
                <a:latin typeface="Arial Rounded MT Bold" panose="020F0704030504030204" pitchFamily="34" charset="77"/>
              </a:rPr>
              <a:t>Es el Evangelio lo que cambia vidas, familias y comunidades…</a:t>
            </a:r>
          </a:p>
          <a:p>
            <a:pPr marL="0" indent="0" algn="ctr">
              <a:buNone/>
            </a:pPr>
            <a:r>
              <a:rPr lang="es-ES_tradnl" sz="8800" b="1" dirty="0">
                <a:latin typeface="Arial Rounded MT Bold" panose="020F0704030504030204" pitchFamily="34" charset="77"/>
              </a:rPr>
              <a:t>Sólo el Evangelio nos va a permitir influenciar realmente nuestra ciudad.</a:t>
            </a:r>
            <a:endParaRPr lang="es-ES_tradnl" sz="6600" dirty="0"/>
          </a:p>
        </p:txBody>
      </p:sp>
    </p:spTree>
    <p:extLst>
      <p:ext uri="{BB962C8B-B14F-4D97-AF65-F5344CB8AC3E}">
        <p14:creationId xmlns:p14="http://schemas.microsoft.com/office/powerpoint/2010/main" val="11736173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B796A-C3A6-E53C-D447-31A01DB2E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>
            <a:extLst>
              <a:ext uri="{FF2B5EF4-FFF2-40B4-BE49-F238E27FC236}">
                <a16:creationId xmlns:a16="http://schemas.microsoft.com/office/drawing/2014/main" id="{74DD4766-97A8-DAD2-8539-9345AF709B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_tradnl" dirty="0"/>
              <a:t>Influye </a:t>
            </a:r>
            <a:br>
              <a:rPr lang="es-ES_tradnl" dirty="0"/>
            </a:br>
            <a:r>
              <a:rPr lang="es-ES_tradnl" dirty="0"/>
              <a:t>en tu ciudad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C0B34-4768-0A6A-5534-8C4D3235C8D6}"/>
              </a:ext>
            </a:extLst>
          </p:cNvPr>
          <p:cNvSpPr txBox="1"/>
          <p:nvPr/>
        </p:nvSpPr>
        <p:spPr>
          <a:xfrm>
            <a:off x="1206496" y="8232109"/>
            <a:ext cx="12200020" cy="10008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s-ES_tradnl" sz="7200" dirty="0">
                <a:solidFill>
                  <a:srgbClr val="57BEF3"/>
                </a:solidFill>
              </a:rPr>
              <a:t>JD FASOLINO</a:t>
            </a:r>
            <a:endParaRPr lang="es-ES_tradnl" sz="7200" dirty="0"/>
          </a:p>
        </p:txBody>
      </p:sp>
    </p:spTree>
    <p:extLst>
      <p:ext uri="{BB962C8B-B14F-4D97-AF65-F5344CB8AC3E}">
        <p14:creationId xmlns:p14="http://schemas.microsoft.com/office/powerpoint/2010/main" val="26206319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B28DD-AA17-9D50-1857-CEB64A5F4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>
            <a:extLst>
              <a:ext uri="{FF2B5EF4-FFF2-40B4-BE49-F238E27FC236}">
                <a16:creationId xmlns:a16="http://schemas.microsoft.com/office/drawing/2014/main" id="{608AF2ED-A5F3-BB82-ABCA-1F8117AB47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514975"/>
            <a:ext cx="21971004" cy="267978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_tradnl" dirty="0" err="1"/>
              <a:t>Engage</a:t>
            </a:r>
            <a:r>
              <a:rPr lang="es-ES_tradnl" dirty="0"/>
              <a:t> </a:t>
            </a:r>
            <a:r>
              <a:rPr lang="es-ES_tradnl" dirty="0" err="1"/>
              <a:t>your</a:t>
            </a:r>
            <a:r>
              <a:rPr lang="es-ES_tradnl" dirty="0"/>
              <a:t> </a:t>
            </a:r>
            <a:r>
              <a:rPr lang="es-ES_tradnl" dirty="0" err="1"/>
              <a:t>city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443469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F9600-B4B4-51BE-A364-B55161EA0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>
            <a:extLst>
              <a:ext uri="{FF2B5EF4-FFF2-40B4-BE49-F238E27FC236}">
                <a16:creationId xmlns:a16="http://schemas.microsoft.com/office/drawing/2014/main" id="{E61BB140-1A8E-9BF9-3008-BB50AE7EC3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5343525"/>
            <a:ext cx="21971004" cy="285123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CA" sz="9600" cap="none" dirty="0"/>
              <a:t>¿Que </a:t>
            </a:r>
            <a:r>
              <a:rPr lang="en-CA" sz="9600" cap="none" dirty="0" err="1"/>
              <a:t>viene</a:t>
            </a:r>
            <a:r>
              <a:rPr lang="en-CA" sz="9600" cap="none" dirty="0"/>
              <a:t> a </a:t>
            </a:r>
            <a:r>
              <a:rPr lang="en-CA" sz="9600" cap="none" dirty="0" err="1"/>
              <a:t>tu</a:t>
            </a:r>
            <a:r>
              <a:rPr lang="en-CA" sz="9600" cap="none" dirty="0"/>
              <a:t> </a:t>
            </a:r>
            <a:r>
              <a:rPr lang="en-CA" sz="9600" cap="none" dirty="0" err="1"/>
              <a:t>mente</a:t>
            </a:r>
            <a:r>
              <a:rPr lang="en-CA" sz="9600" cap="none" dirty="0"/>
              <a:t> </a:t>
            </a:r>
            <a:r>
              <a:rPr lang="en-CA" sz="9600" cap="none" dirty="0" err="1"/>
              <a:t>cuando</a:t>
            </a:r>
            <a:r>
              <a:rPr lang="en-CA" sz="9600" cap="none" dirty="0"/>
              <a:t> </a:t>
            </a:r>
            <a:br>
              <a:rPr lang="en-CA" sz="9600" cap="none" dirty="0"/>
            </a:br>
            <a:r>
              <a:rPr lang="en-CA" sz="9600" cap="none" dirty="0" err="1"/>
              <a:t>escuchas</a:t>
            </a:r>
            <a:r>
              <a:rPr lang="en-CA" sz="9600" cap="none" dirty="0"/>
              <a:t> la palabra ”engage”?</a:t>
            </a:r>
            <a:endParaRPr lang="es-ES_tradnl" cap="none" dirty="0"/>
          </a:p>
        </p:txBody>
      </p:sp>
    </p:spTree>
    <p:extLst>
      <p:ext uri="{BB962C8B-B14F-4D97-AF65-F5344CB8AC3E}">
        <p14:creationId xmlns:p14="http://schemas.microsoft.com/office/powerpoint/2010/main" val="11153861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22833-BBAF-1699-7338-6FE383DF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>
            <a:extLst>
              <a:ext uri="{FF2B5EF4-FFF2-40B4-BE49-F238E27FC236}">
                <a16:creationId xmlns:a16="http://schemas.microsoft.com/office/drawing/2014/main" id="{97AD47A4-E38D-FBD6-B920-0A2DEEEE96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2400300"/>
            <a:ext cx="21971004" cy="93440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6000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Compromiso</a:t>
            </a:r>
            <a:r>
              <a:rPr lang="en-US" sz="6000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/ </a:t>
            </a:r>
            <a:r>
              <a:rPr lang="en-US" sz="6000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conectarsE</a:t>
            </a:r>
            <a:r>
              <a:rPr lang="en-US" sz="6000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:  </a:t>
            </a:r>
            <a:br>
              <a:rPr lang="en-US" sz="6000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br>
              <a:rPr lang="en-US" sz="6000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r>
              <a:rPr lang="en-US" sz="6000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-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Nuestro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llamado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es a ser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pastores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/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plantadores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que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realmente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se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comprometen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y que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entienden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el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b="1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compromiso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que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han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adquirido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(Juan 21:15-17)</a:t>
            </a:r>
            <a:b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b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-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Así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mismo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,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nuestro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compromiso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implica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el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b="1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conectar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con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aquellos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a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quienes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servimos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(Juan 13:35 &amp; 15:12-13)</a:t>
            </a:r>
            <a:b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b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</a:b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-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Cuando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hay un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verdadero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compromiso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, (con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entendimiento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), que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resulta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en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una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verdadera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conexión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, (no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fingida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, real),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estamos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hablando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 de </a:t>
            </a:r>
            <a:r>
              <a:rPr lang="en-US" sz="6000" cap="none" dirty="0" err="1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influenciar</a:t>
            </a:r>
            <a:r>
              <a:rPr lang="en-US" sz="6000" cap="none" dirty="0">
                <a:solidFill>
                  <a:schemeClr val="bg1"/>
                </a:solidFill>
                <a:latin typeface="Fjalla One"/>
                <a:ea typeface="Fjalla One"/>
                <a:cs typeface="Fjalla One"/>
                <a:sym typeface="Fjalla One"/>
              </a:rPr>
              <a:t>.</a:t>
            </a:r>
            <a:endParaRPr lang="en-US" sz="6000" dirty="0">
              <a:solidFill>
                <a:schemeClr val="bg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</p:spTree>
    <p:extLst>
      <p:ext uri="{BB962C8B-B14F-4D97-AF65-F5344CB8AC3E}">
        <p14:creationId xmlns:p14="http://schemas.microsoft.com/office/powerpoint/2010/main" val="28714877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C0AA0-A991-F5E1-FAB3-8D9E1CADF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esentation Title">
            <a:extLst>
              <a:ext uri="{FF2B5EF4-FFF2-40B4-BE49-F238E27FC236}">
                <a16:creationId xmlns:a16="http://schemas.microsoft.com/office/drawing/2014/main" id="{A971FA83-92A1-C0BC-EC9B-704D72B22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3546559"/>
            <a:ext cx="20866695" cy="464820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_tradnl" dirty="0"/>
              <a:t>Influye </a:t>
            </a:r>
            <a:br>
              <a:rPr lang="es-ES_tradnl" dirty="0"/>
            </a:br>
            <a:r>
              <a:rPr lang="es-ES_tradnl" dirty="0"/>
              <a:t>en tu ciudad</a:t>
            </a:r>
          </a:p>
        </p:txBody>
      </p:sp>
    </p:spTree>
    <p:extLst>
      <p:ext uri="{BB962C8B-B14F-4D97-AF65-F5344CB8AC3E}">
        <p14:creationId xmlns:p14="http://schemas.microsoft.com/office/powerpoint/2010/main" val="29639237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/>
          <p:cNvSpPr txBox="1">
            <a:spLocks noGrp="1"/>
          </p:cNvSpPr>
          <p:nvPr>
            <p:ph type="title"/>
          </p:nvPr>
        </p:nvSpPr>
        <p:spPr>
          <a:xfrm>
            <a:off x="1206498" y="3905250"/>
            <a:ext cx="21971004" cy="4648200"/>
          </a:xfrm>
          <a:prstGeom prst="rect">
            <a:avLst/>
          </a:prstGeom>
        </p:spPr>
        <p:txBody>
          <a:bodyPr/>
          <a:lstStyle/>
          <a:p>
            <a:pPr>
              <a:defRPr sz="7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_tradnl" sz="6000" b="1" dirty="0">
                <a:latin typeface="Avenir Heavy" panose="02000503020000020003" pitchFamily="2" charset="0"/>
              </a:rPr>
              <a:t>¿Qué Razones tenemos como cristianos para influir </a:t>
            </a:r>
            <a:br>
              <a:rPr lang="es-ES_tradnl" sz="6000" b="1" dirty="0">
                <a:latin typeface="Avenir Heavy" panose="02000503020000020003" pitchFamily="2" charset="0"/>
              </a:rPr>
            </a:br>
            <a:r>
              <a:rPr lang="es-ES_tradnl" sz="6000" b="1" dirty="0">
                <a:latin typeface="Avenir Heavy" panose="02000503020000020003" pitchFamily="2" charset="0"/>
              </a:rPr>
              <a:t>en nuestra ciudad?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6B1FF-5E99-0057-40E0-7F593F8CC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ection Title">
            <a:extLst>
              <a:ext uri="{FF2B5EF4-FFF2-40B4-BE49-F238E27FC236}">
                <a16:creationId xmlns:a16="http://schemas.microsoft.com/office/drawing/2014/main" id="{BEB30740-2375-A9B9-F1F7-5035D5C64E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8" y="3905250"/>
            <a:ext cx="21971004" cy="4648200"/>
          </a:xfrm>
          <a:prstGeom prst="rect">
            <a:avLst/>
          </a:prstGeom>
        </p:spPr>
        <p:txBody>
          <a:bodyPr/>
          <a:lstStyle/>
          <a:p>
            <a:pPr>
              <a:defRPr sz="74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s-ES_tradnl" sz="6000" b="1" cap="none" dirty="0">
                <a:latin typeface="Arial Rounded MT Bold" panose="020F0704030504030204" pitchFamily="34" charset="77"/>
              </a:rPr>
              <a:t>Es el ejemplo que encontramos en La Palabra.</a:t>
            </a:r>
            <a:br>
              <a:rPr lang="es-ES_tradnl" sz="6000" b="1" cap="none" dirty="0">
                <a:latin typeface="Arial Rounded MT Bold" panose="020F0704030504030204" pitchFamily="34" charset="77"/>
              </a:rPr>
            </a:br>
            <a:br>
              <a:rPr lang="es-ES_tradnl" sz="6000" b="1" cap="none" dirty="0">
                <a:latin typeface="Arial Rounded MT Bold" panose="020F0704030504030204" pitchFamily="34" charset="77"/>
              </a:rPr>
            </a:br>
            <a:r>
              <a:rPr lang="es-ES_tradnl" sz="6000" b="1" cap="none" dirty="0">
                <a:latin typeface="Arial Rounded MT Bold" panose="020F0704030504030204" pitchFamily="34" charset="77"/>
              </a:rPr>
              <a:t>La Gran Comisión dice…</a:t>
            </a:r>
            <a:br>
              <a:rPr lang="es-ES_tradnl" sz="6000" b="1" cap="none" dirty="0">
                <a:latin typeface="Arial Rounded MT Bold" panose="020F0704030504030204" pitchFamily="34" charset="77"/>
              </a:rPr>
            </a:br>
            <a:r>
              <a:rPr lang="es-ES_tradnl" sz="6000" b="1" cap="none" dirty="0">
                <a:latin typeface="Arial Rounded MT Bold" panose="020F0704030504030204" pitchFamily="34" charset="77"/>
              </a:rPr>
              <a:t>Mientras vamos…</a:t>
            </a:r>
          </a:p>
        </p:txBody>
      </p:sp>
    </p:spTree>
    <p:extLst>
      <p:ext uri="{BB962C8B-B14F-4D97-AF65-F5344CB8AC3E}">
        <p14:creationId xmlns:p14="http://schemas.microsoft.com/office/powerpoint/2010/main" val="155571327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venir Black"/>
        <a:ea typeface="Avenir Black"/>
        <a:cs typeface="Avenir Black"/>
      </a:majorFont>
      <a:minorFont>
        <a:latin typeface="Avenir Black"/>
        <a:ea typeface="Avenir Black"/>
        <a:cs typeface="Avenir Black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100" b="0" i="0" u="none" strike="noStrike" cap="all" spc="1403" normalizeH="0" baseline="0">
            <a:ln>
              <a:noFill/>
            </a:ln>
            <a:solidFill>
              <a:srgbClr val="FFFFFF"/>
            </a:solidFill>
            <a:effectLst/>
            <a:uFillTx/>
            <a:latin typeface="MontserratRoman-Medium"/>
            <a:ea typeface="MontserratRoman-Medium"/>
            <a:cs typeface="MontserratRoman-Medium"/>
            <a:sym typeface="MontserratRoman-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b18062-71ef-4bc8-8573-60184d635236">
      <Terms xmlns="http://schemas.microsoft.com/office/infopath/2007/PartnerControls"/>
    </lcf76f155ced4ddcb4097134ff3c332f>
    <TaxCatchAll xmlns="437cb193-19da-4ead-aad1-c13397854c5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005DDE3ED0F148850BE0EF286FFFE0" ma:contentTypeVersion="15" ma:contentTypeDescription="Create a new document." ma:contentTypeScope="" ma:versionID="bacb2b678ce1a6fafd1c313921dddfc3">
  <xsd:schema xmlns:xsd="http://www.w3.org/2001/XMLSchema" xmlns:xs="http://www.w3.org/2001/XMLSchema" xmlns:p="http://schemas.microsoft.com/office/2006/metadata/properties" xmlns:ns2="b7b18062-71ef-4bc8-8573-60184d635236" xmlns:ns3="437cb193-19da-4ead-aad1-c13397854c5a" targetNamespace="http://schemas.microsoft.com/office/2006/metadata/properties" ma:root="true" ma:fieldsID="3bc7435cf6059a573583853161ca148d" ns2:_="" ns3:_="">
    <xsd:import namespace="b7b18062-71ef-4bc8-8573-60184d635236"/>
    <xsd:import namespace="437cb193-19da-4ead-aad1-c13397854c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18062-71ef-4bc8-8573-60184d6352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eeece08-28a2-4362-890a-528230c06b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cb193-19da-4ead-aad1-c13397854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a5af6a0-c87b-4987-a295-a439eef85836}" ma:internalName="TaxCatchAll" ma:showField="CatchAllData" ma:web="437cb193-19da-4ead-aad1-c13397854c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29C1F2-23B9-4CCE-AC06-7FCF6B3C26DE}">
  <ds:schemaRefs>
    <ds:schemaRef ds:uri="http://schemas.microsoft.com/office/2006/metadata/properties"/>
    <ds:schemaRef ds:uri="http://schemas.microsoft.com/office/infopath/2007/PartnerControls"/>
    <ds:schemaRef ds:uri="b7b18062-71ef-4bc8-8573-60184d635236"/>
    <ds:schemaRef ds:uri="437cb193-19da-4ead-aad1-c13397854c5a"/>
  </ds:schemaRefs>
</ds:datastoreItem>
</file>

<file path=customXml/itemProps2.xml><?xml version="1.0" encoding="utf-8"?>
<ds:datastoreItem xmlns:ds="http://schemas.openxmlformats.org/officeDocument/2006/customXml" ds:itemID="{D3EE95FD-72F8-4DA6-BC3E-C4E9C3D393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b18062-71ef-4bc8-8573-60184d635236"/>
    <ds:schemaRef ds:uri="437cb193-19da-4ead-aad1-c13397854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F1191E-3086-4D4C-B97F-86C6EECEF6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13109</TotalTime>
  <Words>725</Words>
  <Application>Microsoft Macintosh PowerPoint</Application>
  <PresentationFormat>Custom</PresentationFormat>
  <Paragraphs>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 Rounded MT Bold</vt:lpstr>
      <vt:lpstr>Avenir Black</vt:lpstr>
      <vt:lpstr>Avenir Book</vt:lpstr>
      <vt:lpstr>Avenir Heavy</vt:lpstr>
      <vt:lpstr>Fjalla One</vt:lpstr>
      <vt:lpstr>Georgia</vt:lpstr>
      <vt:lpstr>Helvetica Neue</vt:lpstr>
      <vt:lpstr>MontserratRoman-Medium</vt:lpstr>
      <vt:lpstr>Times New Roman</vt:lpstr>
      <vt:lpstr>Wingdings</vt:lpstr>
      <vt:lpstr>21_BasicWhite</vt:lpstr>
      <vt:lpstr>PowerPoint Presentation</vt:lpstr>
      <vt:lpstr>PowerPoint Presentation</vt:lpstr>
      <vt:lpstr>Influye  en tu ciudad</vt:lpstr>
      <vt:lpstr>Engage your city</vt:lpstr>
      <vt:lpstr>¿Que viene a tu mente cuando  escuchas la palabra ”engage”?</vt:lpstr>
      <vt:lpstr>Compromiso / conectarsE:    -Nuestro llamado es a ser pastores/plantadores que realmente se comprometen y que entienden el compromiso que han adquirido (Juan 21:15-17)  -Así mismo, nuestro compromiso implica el conectar con aquellos a quienes servimos (Juan 13:35 &amp; 15:12-13)  -Cuando hay un verdadero compromiso, (con entendimiento), que resulta en una verdadera conexión, (no fingida, real), estamos hablando de influenciar.</vt:lpstr>
      <vt:lpstr>Influye  en tu ciudad</vt:lpstr>
      <vt:lpstr>¿Qué Razones tenemos como cristianos para influir  en nuestra ciudad?</vt:lpstr>
      <vt:lpstr>Es el ejemplo que encontramos en La Palabra.  La Gran Comisión dice… Mientras vamos…</vt:lpstr>
      <vt:lpstr>PowerPoint Presentation</vt:lpstr>
      <vt:lpstr>PowerPoint Presentation</vt:lpstr>
      <vt:lpstr>Es el ejemplo que encontramos en La Palabra.  La segunda parte del libro de los Hechos (13-28), refleja los viajes misioneros de Pablo.   En todos ellos el enfoque, el énfasis en la labor misionera, es la ciudad.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Lowery, Macy</cp:lastModifiedBy>
  <cp:revision>89</cp:revision>
  <dcterms:modified xsi:type="dcterms:W3CDTF">2025-02-24T13:55:52Z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0x01010098005DDE3ED0F148850BE0EF286FFFE0</vt:lpwstr>
  </property>
</Properties>
</file>