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77" r:id="rId5"/>
    <p:sldId id="257" r:id="rId6"/>
    <p:sldId id="283" r:id="rId7"/>
    <p:sldId id="258" r:id="rId8"/>
    <p:sldId id="267" r:id="rId9"/>
    <p:sldId id="259" r:id="rId10"/>
    <p:sldId id="278" r:id="rId11"/>
    <p:sldId id="279" r:id="rId12"/>
    <p:sldId id="284" r:id="rId13"/>
    <p:sldId id="285" r:id="rId14"/>
    <p:sldId id="269" r:id="rId15"/>
    <p:sldId id="280" r:id="rId16"/>
    <p:sldId id="286" r:id="rId17"/>
    <p:sldId id="272" r:id="rId18"/>
    <p:sldId id="273" r:id="rId19"/>
    <p:sldId id="260" r:id="rId20"/>
    <p:sldId id="281" r:id="rId21"/>
    <p:sldId id="282"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1pPr>
    <a:lvl2pPr marL="0" marR="0" indent="457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2pPr>
    <a:lvl3pPr marL="0" marR="0" indent="914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3pPr>
    <a:lvl4pPr marL="0" marR="0" indent="1371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4pPr>
    <a:lvl5pPr marL="0" marR="0" indent="18288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5pPr>
    <a:lvl6pPr marL="0" marR="0" indent="22860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6pPr>
    <a:lvl7pPr marL="0" marR="0" indent="2743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7pPr>
    <a:lvl8pPr marL="0" marR="0" indent="3200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8pPr>
    <a:lvl9pPr marL="0" marR="0" indent="3657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94"/>
  </p:normalViewPr>
  <p:slideViewPr>
    <p:cSldViewPr snapToGrid="0">
      <p:cViewPr varScale="1">
        <p:scale>
          <a:sx n="60" d="100"/>
          <a:sy n="60" d="100"/>
        </p:scale>
        <p:origin x="9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ho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SN_v6.png" descr="SN_v6.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1" name="Agenda Title"/>
          <p:cNvSpPr txBox="1">
            <a:spLocks noGrp="1"/>
          </p:cNvSpPr>
          <p:nvPr>
            <p:ph type="title" hasCustomPrompt="1"/>
          </p:nvPr>
        </p:nvSpPr>
        <p:spPr>
          <a:xfrm>
            <a:off x="1206500" y="321202"/>
            <a:ext cx="21971000" cy="1526186"/>
          </a:xfrm>
          <a:prstGeom prst="rect">
            <a:avLst/>
          </a:prstGeom>
        </p:spPr>
        <p:txBody>
          <a:bodyPr/>
          <a:lstStyle/>
          <a:p>
            <a:r>
              <a:t>Agenda Title</a:t>
            </a:r>
          </a:p>
        </p:txBody>
      </p:sp>
      <p:sp>
        <p:nvSpPr>
          <p:cNvPr id="92" name="Agenda Subtitle"/>
          <p:cNvSpPr txBox="1">
            <a:spLocks noGrp="1"/>
          </p:cNvSpPr>
          <p:nvPr>
            <p:ph type="body" sz="quarter" idx="21" hasCustomPrompt="1"/>
          </p:nvPr>
        </p:nvSpPr>
        <p:spPr>
          <a:xfrm>
            <a:off x="1206500" y="2698444"/>
            <a:ext cx="21971000"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Agenda Subtitle</a:t>
            </a:r>
          </a:p>
        </p:txBody>
      </p:sp>
      <p:sp>
        <p:nvSpPr>
          <p:cNvPr id="93" name="Body Level One…"/>
          <p:cNvSpPr txBox="1">
            <a:spLocks noGrp="1"/>
          </p:cNvSpPr>
          <p:nvPr>
            <p:ph type="body" idx="22"/>
          </p:nvPr>
        </p:nvSpPr>
        <p:spPr>
          <a:prstGeom prst="rect">
            <a:avLst/>
          </a:prstGeom>
        </p:spPr>
        <p:txBody>
          <a:bodyPr>
            <a:no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cripture">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5012276"/>
            <a:ext cx="21971000" cy="4652246"/>
          </a:xfrm>
          <a:prstGeom prst="rect">
            <a:avLst/>
          </a:prstGeom>
        </p:spPr>
        <p:txBody>
          <a:bodyPr>
            <a:noAutofit/>
          </a:bodyPr>
          <a:lstStyle>
            <a:lvl1pPr marL="0" indent="0" algn="ctr">
              <a:spcBef>
                <a:spcPts val="0"/>
              </a:spcBef>
              <a:buSzTx/>
              <a:buNone/>
              <a:defRPr sz="5100"/>
            </a:lvl1pPr>
            <a:lvl2pPr marL="0" indent="457200" algn="ctr">
              <a:spcBef>
                <a:spcPts val="0"/>
              </a:spcBef>
              <a:buSzTx/>
              <a:buNone/>
              <a:defRPr sz="5100"/>
            </a:lvl2pPr>
            <a:lvl3pPr marL="0" indent="914400" algn="ctr">
              <a:spcBef>
                <a:spcPts val="0"/>
              </a:spcBef>
              <a:buSzTx/>
              <a:buNone/>
              <a:defRPr sz="5100"/>
            </a:lvl3pPr>
            <a:lvl4pPr marL="0" indent="1371600" algn="ctr">
              <a:spcBef>
                <a:spcPts val="0"/>
              </a:spcBef>
              <a:buSzTx/>
              <a:buNone/>
              <a:defRPr sz="5100"/>
            </a:lvl4pPr>
            <a:lvl5pPr marL="0" indent="1828800" algn="ctr">
              <a:spcBef>
                <a:spcPts val="0"/>
              </a:spcBef>
              <a:buSzTx/>
              <a:buNone/>
              <a:defRPr sz="5100"/>
            </a:lvl5pPr>
          </a:lstStyle>
          <a:p>
            <a:r>
              <a:rPr dirty="0"/>
              <a:t>Scripture text</a:t>
            </a:r>
          </a:p>
          <a:p>
            <a:pPr lvl="1"/>
            <a:endParaRPr dirty="0"/>
          </a:p>
          <a:p>
            <a:pPr lvl="2"/>
            <a:endParaRPr dirty="0"/>
          </a:p>
          <a:p>
            <a:pPr lvl="3"/>
            <a:endParaRPr dirty="0"/>
          </a:p>
          <a:p>
            <a:pPr lvl="4"/>
            <a:endParaRPr dirty="0"/>
          </a:p>
        </p:txBody>
      </p:sp>
      <p:sp>
        <p:nvSpPr>
          <p:cNvPr id="119" name="Scripture reference"/>
          <p:cNvSpPr txBox="1">
            <a:spLocks noGrp="1"/>
          </p:cNvSpPr>
          <p:nvPr>
            <p:ph type="body" sz="quarter" idx="21"/>
          </p:nvPr>
        </p:nvSpPr>
        <p:spPr>
          <a:xfrm>
            <a:off x="1206500" y="4051478"/>
            <a:ext cx="21971000" cy="934779"/>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rPr dirty="0"/>
              <a:t>Scripture reference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bg>
      <p:bgPr>
        <a:solidFill>
          <a:srgbClr val="0E274A"/>
        </a:solidFill>
        <a:effectLst/>
      </p:bgPr>
    </p:bg>
    <p:spTree>
      <p:nvGrpSpPr>
        <p:cNvPr id="1" name=""/>
        <p:cNvGrpSpPr/>
        <p:nvPr/>
      </p:nvGrpSpPr>
      <p:grpSpPr>
        <a:xfrm>
          <a:off x="0" y="0"/>
          <a:ext cx="0" cy="0"/>
          <a:chOff x="0" y="0"/>
          <a:chExt cx="0" cy="0"/>
        </a:xfrm>
      </p:grpSpPr>
      <p:sp>
        <p:nvSpPr>
          <p:cNvPr id="127"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8"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9"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7"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Ori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85136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Presentation Title"/>
          <p:cNvSpPr txBox="1">
            <a:spLocks noGrp="1"/>
          </p:cNvSpPr>
          <p:nvPr>
            <p:ph type="title" hasCustomPrompt="1"/>
          </p:nvPr>
        </p:nvSpPr>
        <p:spPr>
          <a:xfrm>
            <a:off x="1206496" y="3546559"/>
            <a:ext cx="21971004" cy="4648201"/>
          </a:xfrm>
          <a:prstGeom prst="rect">
            <a:avLst/>
          </a:prstGeom>
        </p:spPr>
        <p:txBody>
          <a:bodyPr anchor="b"/>
          <a:lstStyle>
            <a:lvl1pPr>
              <a:defRPr sz="15800">
                <a:solidFill>
                  <a:srgbClr val="FFFFFF"/>
                </a:solidFill>
              </a:defRPr>
            </a:lvl1pPr>
          </a:lstStyle>
          <a:p>
            <a:r>
              <a:t>Presentation Title</a:t>
            </a:r>
          </a:p>
        </p:txBody>
      </p:sp>
      <p:sp>
        <p:nvSpPr>
          <p:cNvPr id="27" name="First Last"/>
          <p:cNvSpPr txBox="1">
            <a:spLocks noGrp="1"/>
          </p:cNvSpPr>
          <p:nvPr>
            <p:ph type="body" sz="half" idx="21"/>
          </p:nvPr>
        </p:nvSpPr>
        <p:spPr>
          <a:xfrm>
            <a:off x="1206498" y="8143737"/>
            <a:ext cx="21971004" cy="4648201"/>
          </a:xfrm>
          <a:prstGeom prst="rect">
            <a:avLst/>
          </a:prstGeom>
        </p:spPr>
        <p:txBody>
          <a:bodyPr>
            <a:noAutofit/>
          </a:bodyPr>
          <a:lstStyle>
            <a:lvl1pPr marL="0" indent="0">
              <a:lnSpc>
                <a:spcPct val="80000"/>
              </a:lnSpc>
              <a:spcBef>
                <a:spcPts val="0"/>
              </a:spcBef>
              <a:buSzTx/>
              <a:buNone/>
              <a:defRPr sz="6100" cap="all" spc="1403">
                <a:solidFill>
                  <a:srgbClr val="50ACDF"/>
                </a:solidFill>
              </a:defRPr>
            </a:lvl1pPr>
          </a:lstStyle>
          <a:p>
            <a:r>
              <a:t>First Last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6" name="Slide Title"/>
          <p:cNvSpPr txBox="1">
            <a:spLocks noGrp="1"/>
          </p:cNvSpPr>
          <p:nvPr>
            <p:ph type="title" hasCustomPrompt="1"/>
          </p:nvPr>
        </p:nvSpPr>
        <p:spPr>
          <a:xfrm>
            <a:off x="1206500" y="1269045"/>
            <a:ext cx="9779000" cy="5882274"/>
          </a:xfrm>
          <a:prstGeom prst="rect">
            <a:avLst/>
          </a:prstGeom>
        </p:spPr>
        <p:txBody>
          <a:bodyPr anchor="b"/>
          <a:lstStyle/>
          <a:p>
            <a:r>
              <a:t>Slide Title</a:t>
            </a:r>
          </a:p>
        </p:txBody>
      </p:sp>
      <p:sp>
        <p:nvSpPr>
          <p:cNvPr id="37" name="Body Level One…"/>
          <p:cNvSpPr txBox="1">
            <a:spLocks noGrp="1"/>
          </p:cNvSpPr>
          <p:nvPr>
            <p:ph type="body" sz="quarter" idx="1" hasCustomPrompt="1"/>
          </p:nvPr>
        </p:nvSpPr>
        <p:spPr>
          <a:xfrm>
            <a:off x="1206500" y="7060576"/>
            <a:ext cx="9779000" cy="5385424"/>
          </a:xfrm>
          <a:prstGeom prst="rect">
            <a:avLst/>
          </a:prstGeom>
        </p:spPr>
        <p:txBody>
          <a:bodyPr>
            <a:noAutofit/>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Slide Subtitle</a:t>
            </a:r>
          </a:p>
          <a:p>
            <a:pPr lvl="1"/>
            <a:endParaRPr/>
          </a:p>
          <a:p>
            <a:pPr lvl="2"/>
            <a:endParaRPr/>
          </a:p>
          <a:p>
            <a:pPr lvl="3"/>
            <a:endParaRPr/>
          </a:p>
          <a:p>
            <a:pPr lvl="4"/>
            <a:endParaRPr/>
          </a:p>
        </p:txBody>
      </p:sp>
      <p:sp>
        <p:nvSpPr>
          <p:cNvPr id="38"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prstGeom prst="rect">
            <a:avLst/>
          </a:prstGeom>
        </p:spPr>
        <p:txBody>
          <a:bodyPr/>
          <a:lstStyle/>
          <a:p>
            <a:r>
              <a:t>Slide Title</a:t>
            </a:r>
          </a:p>
        </p:txBody>
      </p:sp>
      <p:sp>
        <p:nvSpPr>
          <p:cNvPr id="46"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47"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E274A"/>
        </a:solidFill>
        <a:effectLst/>
      </p:bgPr>
    </p:bg>
    <p:spTree>
      <p:nvGrpSpPr>
        <p:cNvPr id="1" name=""/>
        <p:cNvGrpSpPr/>
        <p:nvPr/>
      </p:nvGrpSpPr>
      <p:grpSpPr>
        <a:xfrm>
          <a:off x="0" y="0"/>
          <a:ext cx="0" cy="0"/>
          <a:chOff x="0" y="0"/>
          <a:chExt cx="0" cy="0"/>
        </a:xfrm>
      </p:grpSpPr>
      <p:sp>
        <p:nvSpPr>
          <p:cNvPr id="63" name="Slide Subtitle"/>
          <p:cNvSpPr txBox="1">
            <a:spLocks noGrp="1"/>
          </p:cNvSpPr>
          <p:nvPr>
            <p:ph type="body" sz="quarter" idx="21" hasCustomPrompt="1"/>
          </p:nvPr>
        </p:nvSpPr>
        <p:spPr>
          <a:xfrm>
            <a:off x="1206500" y="2724588"/>
            <a:ext cx="10698917"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64" name="Body Level One…"/>
          <p:cNvSpPr txBox="1">
            <a:spLocks noGrp="1"/>
          </p:cNvSpPr>
          <p:nvPr>
            <p:ph type="body" sz="half" idx="1" hasCustomPrompt="1"/>
          </p:nvPr>
        </p:nvSpPr>
        <p:spPr>
          <a:xfrm>
            <a:off x="1206500" y="4248504"/>
            <a:ext cx="9779000" cy="8256630"/>
          </a:xfrm>
          <a:prstGeom prst="rect">
            <a:avLst/>
          </a:prstGeom>
        </p:spPr>
        <p:txBody>
          <a:bodyPr>
            <a:noAutofit/>
          </a:bodyPr>
          <a:lstStyle>
            <a:lvl1pPr marL="571500" indent="-571500"/>
            <a:lvl2pPr marL="1181100" indent="-571500"/>
            <a:lvl3pPr marL="1790700" indent="-571500"/>
            <a:lvl4pPr marL="2400300" indent="-571500"/>
            <a:lvl5pPr marL="3009900" indent="-571500"/>
          </a:lstStyle>
          <a:p>
            <a:r>
              <a:t>Slide bullet text</a:t>
            </a:r>
          </a:p>
          <a:p>
            <a:pPr lvl="1"/>
            <a:endParaRPr/>
          </a:p>
          <a:p>
            <a:pPr lvl="2"/>
            <a:endParaRPr/>
          </a:p>
          <a:p>
            <a:pPr lvl="3"/>
            <a:endParaRPr/>
          </a:p>
          <a:p>
            <a:pPr lvl="4"/>
            <a:endParaRPr/>
          </a:p>
        </p:txBody>
      </p:sp>
      <p:sp>
        <p:nvSpPr>
          <p:cNvPr id="65"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6" name="Slide Title"/>
          <p:cNvSpPr txBox="1">
            <a:spLocks noGrp="1"/>
          </p:cNvSpPr>
          <p:nvPr>
            <p:ph type="title" hasCustomPrompt="1"/>
          </p:nvPr>
        </p:nvSpPr>
        <p:spPr>
          <a:xfrm>
            <a:off x="1206500" y="344899"/>
            <a:ext cx="9779000" cy="1496935"/>
          </a:xfrm>
          <a:prstGeom prst="rect">
            <a:avLst/>
          </a:prstGeom>
        </p:spPr>
        <p:txBody>
          <a:bodyPr/>
          <a:lstStyle/>
          <a:p>
            <a:r>
              <a:t>Slide Title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4" name="Section Title"/>
          <p:cNvSpPr txBox="1">
            <a:spLocks noGrp="1"/>
          </p:cNvSpPr>
          <p:nvPr>
            <p:ph type="title" hasCustomPrompt="1"/>
          </p:nvPr>
        </p:nvSpPr>
        <p:spPr>
          <a:xfrm>
            <a:off x="1206496" y="4533900"/>
            <a:ext cx="21971004" cy="4648200"/>
          </a:xfrm>
          <a:prstGeom prst="rect">
            <a:avLst/>
          </a:prstGeom>
        </p:spPr>
        <p:txBody>
          <a:bodyPr anchor="ctr"/>
          <a:lstStyle>
            <a:lvl1pPr algn="ctr">
              <a:defRPr sz="6100" spc="1403">
                <a:latin typeface="Avenir Book"/>
                <a:ea typeface="Avenir Book"/>
                <a:cs typeface="Avenir Book"/>
                <a:sym typeface="Avenir Book"/>
              </a:defRPr>
            </a:lvl1pPr>
          </a:lstStyle>
          <a:p>
            <a:r>
              <a:t>Section Title</a:t>
            </a:r>
          </a:p>
        </p:txBody>
      </p:sp>
      <p:sp>
        <p:nvSpPr>
          <p:cNvPr id="7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2" name="Slide Title"/>
          <p:cNvSpPr txBox="1">
            <a:spLocks noGrp="1"/>
          </p:cNvSpPr>
          <p:nvPr>
            <p:ph type="title" hasCustomPrompt="1"/>
          </p:nvPr>
        </p:nvSpPr>
        <p:spPr>
          <a:xfrm>
            <a:off x="1206500" y="344899"/>
            <a:ext cx="21971000" cy="1523905"/>
          </a:xfrm>
          <a:prstGeom prst="rect">
            <a:avLst/>
          </a:prstGeom>
        </p:spPr>
        <p:txBody>
          <a:bodyPr/>
          <a:lstStyle/>
          <a:p>
            <a:r>
              <a:t>Slide Title</a:t>
            </a:r>
          </a:p>
        </p:txBody>
      </p:sp>
      <p:sp>
        <p:nvSpPr>
          <p:cNvPr id="83"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368596"/>
            <a:ext cx="21971000" cy="1583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r>
              <a:t>Slide Title</a:t>
            </a:r>
          </a:p>
        </p:txBody>
      </p:sp>
      <p:sp>
        <p:nvSpPr>
          <p:cNvPr id="3" name="Body Level One…"/>
          <p:cNvSpPr txBox="1">
            <a:spLocks noGrp="1"/>
          </p:cNvSpPr>
          <p:nvPr>
            <p:ph type="body" idx="1" hasCustomPrompt="1"/>
          </p:nvPr>
        </p:nvSpPr>
        <p:spPr>
          <a:xfrm>
            <a:off x="1206500" y="3845659"/>
            <a:ext cx="21971000" cy="8256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lnSpc>
                <a:spcPct val="100000"/>
              </a:lnSpc>
              <a:defRPr sz="1800" cap="none"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Lst>
  <p:transition spd="med"/>
  <p:txStyles>
    <p:titleStyle>
      <a:lvl1pPr marL="0" marR="0" indent="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1pPr>
      <a:lvl2pPr marL="0" marR="0" indent="457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2pPr>
      <a:lvl3pPr marL="0" marR="0" indent="914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3pPr>
      <a:lvl4pPr marL="0" marR="0" indent="1371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4pPr>
      <a:lvl5pPr marL="0" marR="0" indent="18288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5pPr>
      <a:lvl6pPr marL="0" marR="0" indent="22860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6pPr>
      <a:lvl7pPr marL="0" marR="0" indent="2743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7pPr>
      <a:lvl8pPr marL="0" marR="0" indent="3200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8pPr>
      <a:lvl9pPr marL="0" marR="0" indent="3657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9pPr>
    </p:titleStyle>
    <p:bodyStyle>
      <a:lvl1pPr marL="609599" marR="0" indent="-609599"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1pPr>
      <a:lvl2pPr marL="1181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790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00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099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1341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ection Title"/>
          <p:cNvSpPr txBox="1">
            <a:spLocks noGrp="1"/>
          </p:cNvSpPr>
          <p:nvPr>
            <p:ph type="title"/>
          </p:nvPr>
        </p:nvSpPr>
        <p:spPr>
          <a:xfrm>
            <a:off x="1206496" y="4044802"/>
            <a:ext cx="21971004" cy="4648200"/>
          </a:xfrm>
          <a:prstGeom prst="rect">
            <a:avLst/>
          </a:prstGeom>
        </p:spPr>
        <p:txBody>
          <a:bodyPr/>
          <a:lstStyle/>
          <a:p>
            <a:r>
              <a:rPr lang="en-US" sz="7000" cap="none" spc="0" dirty="0">
                <a:latin typeface="+mj-lt"/>
              </a:rPr>
              <a:t>2. God’s Response (20:13-19) </a:t>
            </a:r>
          </a:p>
        </p:txBody>
      </p:sp>
    </p:spTree>
    <p:extLst>
      <p:ext uri="{BB962C8B-B14F-4D97-AF65-F5344CB8AC3E}">
        <p14:creationId xmlns:p14="http://schemas.microsoft.com/office/powerpoint/2010/main" val="28550296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343985" y="3944424"/>
            <a:ext cx="21696030" cy="7645063"/>
          </a:xfrm>
          <a:prstGeom prst="rect">
            <a:avLst/>
          </a:prstGeom>
        </p:spPr>
        <p:txBody>
          <a:bodyPr/>
          <a:lstStyle/>
          <a:p>
            <a:r>
              <a:rPr lang="en-US" sz="5400" dirty="0"/>
              <a:t>[13] Meanwhile all Judah stood before the Lord, with their little ones, their wives, and their children. [14] And the Spirit of the Lord came upon </a:t>
            </a:r>
            <a:r>
              <a:rPr lang="en-US" sz="5400" dirty="0" err="1"/>
              <a:t>Jahaziel</a:t>
            </a:r>
            <a:r>
              <a:rPr lang="en-US" sz="5400" dirty="0"/>
              <a:t> the son of Zechariah, son of </a:t>
            </a:r>
            <a:r>
              <a:rPr lang="en-US" sz="5400" dirty="0" err="1"/>
              <a:t>Benaiah</a:t>
            </a:r>
            <a:r>
              <a:rPr lang="en-US" sz="5400" dirty="0"/>
              <a:t>, son of </a:t>
            </a:r>
            <a:r>
              <a:rPr lang="en-US" sz="5400" dirty="0" err="1"/>
              <a:t>Jeiel</a:t>
            </a:r>
            <a:r>
              <a:rPr lang="en-US" sz="5400" dirty="0"/>
              <a:t>, son of </a:t>
            </a:r>
            <a:r>
              <a:rPr lang="en-US" sz="5400" dirty="0" err="1"/>
              <a:t>Mattaniah</a:t>
            </a:r>
            <a:r>
              <a:rPr lang="en-US" sz="5400" dirty="0"/>
              <a:t>, a Levite of the sons of Asaph, in the midst of the assembly. [15] And he said, “Listen, all Judah and inhabitants of Jerusalem and King Jehoshaphat: Thus says the Lord to you, ‘Do not be afraid and do not be dismayed at this great horde, for the battle is not yours but God’s. [16] Tomorrow go down against them. Behold, they will come up by the ascent of </a:t>
            </a:r>
            <a:r>
              <a:rPr lang="en-US" sz="5400" dirty="0" err="1"/>
              <a:t>Ziz</a:t>
            </a:r>
            <a:r>
              <a:rPr lang="en-US" sz="5400" dirty="0"/>
              <a:t>. You will find them at the end of the valley, east of the wilderness of </a:t>
            </a:r>
            <a:r>
              <a:rPr lang="en-US" sz="5400" dirty="0" err="1"/>
              <a:t>Jeruel</a:t>
            </a:r>
            <a:r>
              <a:rPr lang="en-US" sz="5400" dirty="0"/>
              <a:t>. </a:t>
            </a:r>
            <a:endParaRPr sz="5400" dirty="0"/>
          </a:p>
        </p:txBody>
      </p:sp>
      <p:sp>
        <p:nvSpPr>
          <p:cNvPr id="161" name="Scripture reference"/>
          <p:cNvSpPr txBox="1">
            <a:spLocks noGrp="1"/>
          </p:cNvSpPr>
          <p:nvPr>
            <p:ph type="body" idx="21"/>
          </p:nvPr>
        </p:nvSpPr>
        <p:spPr>
          <a:xfrm>
            <a:off x="1206500" y="2835346"/>
            <a:ext cx="21971000" cy="934779"/>
          </a:xfrm>
          <a:prstGeom prst="rect">
            <a:avLst/>
          </a:prstGeom>
        </p:spPr>
        <p:txBody>
          <a:bodyPr>
            <a:normAutofit/>
          </a:bodyPr>
          <a:lstStyle/>
          <a:p>
            <a:r>
              <a:rPr lang="en-US" sz="5400" dirty="0"/>
              <a:t>2 chronicles 20:13-19</a:t>
            </a:r>
          </a:p>
        </p:txBody>
      </p:sp>
    </p:spTree>
    <p:extLst>
      <p:ext uri="{BB962C8B-B14F-4D97-AF65-F5344CB8AC3E}">
        <p14:creationId xmlns:p14="http://schemas.microsoft.com/office/powerpoint/2010/main" val="11794586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206500" y="3944425"/>
            <a:ext cx="21971000" cy="6677216"/>
          </a:xfrm>
          <a:prstGeom prst="rect">
            <a:avLst/>
          </a:prstGeom>
        </p:spPr>
        <p:txBody>
          <a:bodyPr/>
          <a:lstStyle/>
          <a:p>
            <a:r>
              <a:rPr lang="en-US" sz="5400" dirty="0"/>
              <a:t>[17] You will not need to fight in this battle. Stand firm, hold your position, and see the salvation of the Lord on your behalf, O Judah and Jerusalem.’ Do not be afraid and do not be dismayed. Tomorrow go out against them, and the Lord will be with you.” [18] Then Jehoshaphat bowed his head with his face to the ground, and all Judah and the inhabitants of Jerusalem fell down before the Lord, worshiping the Lord. [19] And the Levites, of the Kohathites and the </a:t>
            </a:r>
            <a:r>
              <a:rPr lang="en-US" sz="5400" dirty="0" err="1"/>
              <a:t>Korahites</a:t>
            </a:r>
            <a:r>
              <a:rPr lang="en-US" sz="5400" dirty="0"/>
              <a:t>, stood up to praise the Lord, the God of Israel, with a very loud voice. </a:t>
            </a:r>
            <a:endParaRPr sz="5400" dirty="0"/>
          </a:p>
        </p:txBody>
      </p:sp>
      <p:sp>
        <p:nvSpPr>
          <p:cNvPr id="161" name="Scripture reference"/>
          <p:cNvSpPr txBox="1">
            <a:spLocks noGrp="1"/>
          </p:cNvSpPr>
          <p:nvPr>
            <p:ph type="body" idx="21"/>
          </p:nvPr>
        </p:nvSpPr>
        <p:spPr>
          <a:xfrm>
            <a:off x="1206500" y="2835346"/>
            <a:ext cx="21971000" cy="934779"/>
          </a:xfrm>
          <a:prstGeom prst="rect">
            <a:avLst/>
          </a:prstGeom>
        </p:spPr>
        <p:txBody>
          <a:bodyPr>
            <a:normAutofit/>
          </a:bodyPr>
          <a:lstStyle/>
          <a:p>
            <a:r>
              <a:rPr lang="en-US" sz="5400" dirty="0"/>
              <a:t>2 chronicles 20:13-19</a:t>
            </a:r>
          </a:p>
        </p:txBody>
      </p:sp>
    </p:spTree>
    <p:extLst>
      <p:ext uri="{BB962C8B-B14F-4D97-AF65-F5344CB8AC3E}">
        <p14:creationId xmlns:p14="http://schemas.microsoft.com/office/powerpoint/2010/main" val="10219609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ection Title"/>
          <p:cNvSpPr txBox="1">
            <a:spLocks noGrp="1"/>
          </p:cNvSpPr>
          <p:nvPr>
            <p:ph type="title"/>
          </p:nvPr>
        </p:nvSpPr>
        <p:spPr>
          <a:xfrm>
            <a:off x="1206496" y="4044802"/>
            <a:ext cx="21971004" cy="4648200"/>
          </a:xfrm>
          <a:prstGeom prst="rect">
            <a:avLst/>
          </a:prstGeom>
        </p:spPr>
        <p:txBody>
          <a:bodyPr/>
          <a:lstStyle/>
          <a:p>
            <a:r>
              <a:rPr lang="en-US" sz="7000" cap="none" spc="0" dirty="0">
                <a:latin typeface="+mj-lt"/>
              </a:rPr>
              <a:t>3. God’s Radical Means of Victory (20:20-23) </a:t>
            </a:r>
          </a:p>
        </p:txBody>
      </p:sp>
    </p:spTree>
    <p:extLst>
      <p:ext uri="{BB962C8B-B14F-4D97-AF65-F5344CB8AC3E}">
        <p14:creationId xmlns:p14="http://schemas.microsoft.com/office/powerpoint/2010/main" val="1753529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206500" y="4541413"/>
            <a:ext cx="21971000" cy="6677216"/>
          </a:xfrm>
          <a:prstGeom prst="rect">
            <a:avLst/>
          </a:prstGeom>
        </p:spPr>
        <p:txBody>
          <a:bodyPr/>
          <a:lstStyle/>
          <a:p>
            <a:r>
              <a:rPr lang="en-US" sz="5400" dirty="0"/>
              <a:t>[20] And they rose early in the morning and went out into the </a:t>
            </a:r>
          </a:p>
          <a:p>
            <a:r>
              <a:rPr lang="en-US" sz="5400" dirty="0"/>
              <a:t>wilderness of Tekoa. And when they went out, Jehoshaphat stood </a:t>
            </a:r>
          </a:p>
          <a:p>
            <a:r>
              <a:rPr lang="en-US" sz="5400" dirty="0"/>
              <a:t>and said, “Hear me, Judah and inhabitants of Jerusalem! Believe in </a:t>
            </a:r>
          </a:p>
          <a:p>
            <a:r>
              <a:rPr lang="en-US" sz="5400" dirty="0"/>
              <a:t>the Lord your God, and you will be established; believe his prophets, </a:t>
            </a:r>
          </a:p>
          <a:p>
            <a:r>
              <a:rPr lang="en-US" sz="5400" dirty="0"/>
              <a:t>and you will succeed.” [21] And when he had taken counsel with the people, he appointed those who were to sing to the Lord and praise </a:t>
            </a:r>
          </a:p>
          <a:p>
            <a:r>
              <a:rPr lang="en-US" sz="5400" dirty="0"/>
              <a:t>him in holy attire, as they went before the army, and say, “Give thanks </a:t>
            </a:r>
          </a:p>
          <a:p>
            <a:r>
              <a:rPr lang="en-US" sz="5400" dirty="0"/>
              <a:t>to the Lord, for his steadfast love endures forever.”  </a:t>
            </a:r>
          </a:p>
        </p:txBody>
      </p:sp>
      <p:sp>
        <p:nvSpPr>
          <p:cNvPr id="161" name="Scripture reference"/>
          <p:cNvSpPr txBox="1">
            <a:spLocks noGrp="1"/>
          </p:cNvSpPr>
          <p:nvPr>
            <p:ph type="body" idx="21"/>
          </p:nvPr>
        </p:nvSpPr>
        <p:spPr>
          <a:xfrm>
            <a:off x="1206500" y="3606634"/>
            <a:ext cx="21971000" cy="934779"/>
          </a:xfrm>
          <a:prstGeom prst="rect">
            <a:avLst/>
          </a:prstGeom>
        </p:spPr>
        <p:txBody>
          <a:bodyPr>
            <a:normAutofit/>
          </a:bodyPr>
          <a:lstStyle/>
          <a:p>
            <a:r>
              <a:rPr lang="en-US" sz="5400" dirty="0"/>
              <a:t>2 chronicles 20:20-23</a:t>
            </a:r>
          </a:p>
        </p:txBody>
      </p:sp>
    </p:spTree>
    <p:extLst>
      <p:ext uri="{BB962C8B-B14F-4D97-AF65-F5344CB8AC3E}">
        <p14:creationId xmlns:p14="http://schemas.microsoft.com/office/powerpoint/2010/main" val="38662156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206500" y="4541413"/>
            <a:ext cx="21971000" cy="6677216"/>
          </a:xfrm>
          <a:prstGeom prst="rect">
            <a:avLst/>
          </a:prstGeom>
        </p:spPr>
        <p:txBody>
          <a:bodyPr/>
          <a:lstStyle/>
          <a:p>
            <a:r>
              <a:rPr lang="en-US" sz="5400" dirty="0"/>
              <a:t>[22] And when they began to sing and praise, the Lord set an ambush against the men of Ammon, Moab, and Mount Seir, who had come against Judah, so that they were routed. [23] For the men of Ammon and Moab rose against the inhabitants of Mount Seir, devoting them to destruction, and when they had made an end of the inhabitants of Seir, they all helped to destroy one another.   </a:t>
            </a:r>
          </a:p>
        </p:txBody>
      </p:sp>
      <p:sp>
        <p:nvSpPr>
          <p:cNvPr id="161" name="Scripture reference"/>
          <p:cNvSpPr txBox="1">
            <a:spLocks noGrp="1"/>
          </p:cNvSpPr>
          <p:nvPr>
            <p:ph type="body" idx="21"/>
          </p:nvPr>
        </p:nvSpPr>
        <p:spPr>
          <a:xfrm>
            <a:off x="1206500" y="3606634"/>
            <a:ext cx="21971000" cy="934779"/>
          </a:xfrm>
          <a:prstGeom prst="rect">
            <a:avLst/>
          </a:prstGeom>
        </p:spPr>
        <p:txBody>
          <a:bodyPr>
            <a:normAutofit/>
          </a:bodyPr>
          <a:lstStyle/>
          <a:p>
            <a:r>
              <a:rPr lang="en-US" sz="5400" dirty="0"/>
              <a:t>2 chronicles 20:20-23</a:t>
            </a:r>
          </a:p>
        </p:txBody>
      </p:sp>
    </p:spTree>
    <p:extLst>
      <p:ext uri="{BB962C8B-B14F-4D97-AF65-F5344CB8AC3E}">
        <p14:creationId xmlns:p14="http://schemas.microsoft.com/office/powerpoint/2010/main" val="37647060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Title"/>
          <p:cNvSpPr txBox="1">
            <a:spLocks noGrp="1"/>
          </p:cNvSpPr>
          <p:nvPr>
            <p:ph type="title"/>
          </p:nvPr>
        </p:nvSpPr>
        <p:spPr>
          <a:xfrm>
            <a:off x="1206500" y="1346787"/>
            <a:ext cx="21971000" cy="1583027"/>
          </a:xfrm>
          <a:prstGeom prst="rect">
            <a:avLst/>
          </a:prstGeom>
        </p:spPr>
        <p:txBody>
          <a:bodyPr/>
          <a:lstStyle/>
          <a:p>
            <a:r>
              <a:rPr lang="en-US" dirty="0"/>
              <a:t>Deepen devotion</a:t>
            </a:r>
            <a:endParaRPr dirty="0"/>
          </a:p>
        </p:txBody>
      </p:sp>
      <p:sp>
        <p:nvSpPr>
          <p:cNvPr id="164" name="Slide Subtitle"/>
          <p:cNvSpPr txBox="1">
            <a:spLocks noGrp="1"/>
          </p:cNvSpPr>
          <p:nvPr>
            <p:ph type="body" idx="21"/>
          </p:nvPr>
        </p:nvSpPr>
        <p:spPr>
          <a:xfrm>
            <a:off x="1206500" y="3361502"/>
            <a:ext cx="21971000" cy="934779"/>
          </a:xfrm>
          <a:prstGeom prst="rect">
            <a:avLst/>
          </a:prstGeom>
        </p:spPr>
        <p:txBody>
          <a:bodyPr/>
          <a:lstStyle/>
          <a:p>
            <a:r>
              <a:rPr lang="en-US" dirty="0"/>
              <a:t>Practical considerations</a:t>
            </a:r>
            <a:endParaRPr dirty="0"/>
          </a:p>
        </p:txBody>
      </p:sp>
      <p:sp>
        <p:nvSpPr>
          <p:cNvPr id="165" name="Slide bullet text"/>
          <p:cNvSpPr txBox="1">
            <a:spLocks noGrp="1"/>
          </p:cNvSpPr>
          <p:nvPr>
            <p:ph type="body" idx="1"/>
          </p:nvPr>
        </p:nvSpPr>
        <p:spPr>
          <a:xfrm>
            <a:off x="1206500" y="4717525"/>
            <a:ext cx="21971000" cy="8256011"/>
          </a:xfrm>
          <a:prstGeom prst="rect">
            <a:avLst/>
          </a:prstGeom>
        </p:spPr>
        <p:txBody>
          <a:bodyPr>
            <a:normAutofit/>
          </a:bodyPr>
          <a:lstStyle/>
          <a:p>
            <a:pPr marL="0" indent="0">
              <a:buNone/>
            </a:pPr>
            <a:r>
              <a:rPr lang="en-US" sz="5400" dirty="0"/>
              <a:t>1. Cultivate a Vibrant Devotional Life</a:t>
            </a:r>
            <a:endParaRPr sz="540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Title"/>
          <p:cNvSpPr txBox="1">
            <a:spLocks noGrp="1"/>
          </p:cNvSpPr>
          <p:nvPr>
            <p:ph type="title"/>
          </p:nvPr>
        </p:nvSpPr>
        <p:spPr>
          <a:xfrm>
            <a:off x="1206500" y="1346787"/>
            <a:ext cx="21971000" cy="1583027"/>
          </a:xfrm>
          <a:prstGeom prst="rect">
            <a:avLst/>
          </a:prstGeom>
        </p:spPr>
        <p:txBody>
          <a:bodyPr/>
          <a:lstStyle/>
          <a:p>
            <a:r>
              <a:rPr lang="en-US" dirty="0"/>
              <a:t>Deepen devotion</a:t>
            </a:r>
            <a:endParaRPr dirty="0"/>
          </a:p>
        </p:txBody>
      </p:sp>
      <p:sp>
        <p:nvSpPr>
          <p:cNvPr id="165" name="Slide bullet text"/>
          <p:cNvSpPr txBox="1">
            <a:spLocks noGrp="1"/>
          </p:cNvSpPr>
          <p:nvPr>
            <p:ph type="body" idx="1"/>
          </p:nvPr>
        </p:nvSpPr>
        <p:spPr>
          <a:xfrm>
            <a:off x="1206500" y="4717525"/>
            <a:ext cx="21971000" cy="8256011"/>
          </a:xfrm>
          <a:prstGeom prst="rect">
            <a:avLst/>
          </a:prstGeom>
        </p:spPr>
        <p:txBody>
          <a:bodyPr>
            <a:normAutofit/>
          </a:bodyPr>
          <a:lstStyle/>
          <a:p>
            <a:pPr marL="0" indent="0">
              <a:buNone/>
            </a:pPr>
            <a:r>
              <a:rPr lang="en-US" sz="5400" dirty="0"/>
              <a:t>1. Cultivate a Vibrant Devotional Life</a:t>
            </a:r>
          </a:p>
          <a:p>
            <a:pPr marL="0" indent="0">
              <a:buNone/>
            </a:pPr>
            <a:r>
              <a:rPr lang="en-US" sz="5400" dirty="0"/>
              <a:t>2. Pray Until You’ve Really Prayed</a:t>
            </a:r>
            <a:endParaRPr sz="5400" dirty="0"/>
          </a:p>
        </p:txBody>
      </p:sp>
      <p:sp>
        <p:nvSpPr>
          <p:cNvPr id="4" name="Slide Subtitle">
            <a:extLst>
              <a:ext uri="{FF2B5EF4-FFF2-40B4-BE49-F238E27FC236}">
                <a16:creationId xmlns:a16="http://schemas.microsoft.com/office/drawing/2014/main" id="{B9035107-A8B4-5F04-A2F0-9E9B7C8BDB3A}"/>
              </a:ext>
            </a:extLst>
          </p:cNvPr>
          <p:cNvSpPr txBox="1">
            <a:spLocks/>
          </p:cNvSpPr>
          <p:nvPr/>
        </p:nvSpPr>
        <p:spPr>
          <a:xfrm>
            <a:off x="1206500" y="3361502"/>
            <a:ext cx="21971000" cy="9347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Autofit/>
          </a:bodyPr>
          <a:lstStyle>
            <a:lvl1pPr marL="0" marR="0" indent="0" algn="l" defTabSz="2438338" rtl="0" latinLnBrk="0">
              <a:lnSpc>
                <a:spcPct val="80000"/>
              </a:lnSpc>
              <a:spcBef>
                <a:spcPts val="0"/>
              </a:spcBef>
              <a:spcAft>
                <a:spcPts val="0"/>
              </a:spcAft>
              <a:buClrTx/>
              <a:buSzTx/>
              <a:buFontTx/>
              <a:buNone/>
              <a:tabLst/>
              <a:defRPr sz="6100" b="0" i="0" u="none" strike="noStrike" cap="all" spc="1403" baseline="0">
                <a:solidFill>
                  <a:srgbClr val="FFFFF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hangingPunct="1"/>
            <a:r>
              <a:rPr lang="en-US"/>
              <a:t>Practical considerations</a:t>
            </a:r>
            <a:endParaRPr lang="en-US" dirty="0"/>
          </a:p>
        </p:txBody>
      </p:sp>
    </p:spTree>
    <p:extLst>
      <p:ext uri="{BB962C8B-B14F-4D97-AF65-F5344CB8AC3E}">
        <p14:creationId xmlns:p14="http://schemas.microsoft.com/office/powerpoint/2010/main" val="389597569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Title"/>
          <p:cNvSpPr txBox="1">
            <a:spLocks noGrp="1"/>
          </p:cNvSpPr>
          <p:nvPr>
            <p:ph type="title"/>
          </p:nvPr>
        </p:nvSpPr>
        <p:spPr>
          <a:xfrm>
            <a:off x="1206500" y="1346787"/>
            <a:ext cx="21971000" cy="1583027"/>
          </a:xfrm>
          <a:prstGeom prst="rect">
            <a:avLst/>
          </a:prstGeom>
        </p:spPr>
        <p:txBody>
          <a:bodyPr/>
          <a:lstStyle/>
          <a:p>
            <a:r>
              <a:rPr lang="en-US" dirty="0"/>
              <a:t>Deepen devotion</a:t>
            </a:r>
            <a:endParaRPr dirty="0"/>
          </a:p>
        </p:txBody>
      </p:sp>
      <p:sp>
        <p:nvSpPr>
          <p:cNvPr id="165" name="Slide bullet text"/>
          <p:cNvSpPr txBox="1">
            <a:spLocks noGrp="1"/>
          </p:cNvSpPr>
          <p:nvPr>
            <p:ph type="body" idx="1"/>
          </p:nvPr>
        </p:nvSpPr>
        <p:spPr>
          <a:xfrm>
            <a:off x="1206500" y="4717525"/>
            <a:ext cx="21971000" cy="8256011"/>
          </a:xfrm>
          <a:prstGeom prst="rect">
            <a:avLst/>
          </a:prstGeom>
        </p:spPr>
        <p:txBody>
          <a:bodyPr>
            <a:normAutofit/>
          </a:bodyPr>
          <a:lstStyle/>
          <a:p>
            <a:pPr marL="0" indent="0">
              <a:buNone/>
            </a:pPr>
            <a:r>
              <a:rPr lang="en-US" sz="5400" dirty="0"/>
              <a:t>1. Cultivate a Vibrant Devotional Life</a:t>
            </a:r>
          </a:p>
          <a:p>
            <a:pPr marL="0" indent="0">
              <a:buNone/>
            </a:pPr>
            <a:r>
              <a:rPr lang="en-US" sz="5400" dirty="0"/>
              <a:t>2. Pray Until You’ve Really Prayed</a:t>
            </a:r>
          </a:p>
          <a:p>
            <a:pPr marL="0" indent="0">
              <a:buNone/>
            </a:pPr>
            <a:r>
              <a:rPr lang="en-US" sz="5400" dirty="0"/>
              <a:t>3. Lead God’s People to Pray Frequently and Fervently </a:t>
            </a:r>
            <a:endParaRPr sz="5400" dirty="0"/>
          </a:p>
        </p:txBody>
      </p:sp>
      <p:sp>
        <p:nvSpPr>
          <p:cNvPr id="4" name="Slide Subtitle">
            <a:extLst>
              <a:ext uri="{FF2B5EF4-FFF2-40B4-BE49-F238E27FC236}">
                <a16:creationId xmlns:a16="http://schemas.microsoft.com/office/drawing/2014/main" id="{CB32F011-C381-E270-43E0-DB28516FF782}"/>
              </a:ext>
            </a:extLst>
          </p:cNvPr>
          <p:cNvSpPr txBox="1">
            <a:spLocks noGrp="1"/>
          </p:cNvSpPr>
          <p:nvPr>
            <p:ph type="body" idx="21"/>
          </p:nvPr>
        </p:nvSpPr>
        <p:spPr>
          <a:xfrm>
            <a:off x="1206500" y="3361502"/>
            <a:ext cx="21971000" cy="934779"/>
          </a:xfrm>
          <a:prstGeom prst="rect">
            <a:avLst/>
          </a:prstGeom>
        </p:spPr>
        <p:txBody>
          <a:bodyPr/>
          <a:lstStyle/>
          <a:p>
            <a:r>
              <a:rPr lang="en-US" dirty="0"/>
              <a:t>Practical considerations</a:t>
            </a:r>
            <a:endParaRPr dirty="0"/>
          </a:p>
        </p:txBody>
      </p:sp>
    </p:spTree>
    <p:extLst>
      <p:ext uri="{BB962C8B-B14F-4D97-AF65-F5344CB8AC3E}">
        <p14:creationId xmlns:p14="http://schemas.microsoft.com/office/powerpoint/2010/main" val="6565955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esentation Title"/>
          <p:cNvSpPr txBox="1">
            <a:spLocks noGrp="1"/>
          </p:cNvSpPr>
          <p:nvPr>
            <p:ph type="title"/>
          </p:nvPr>
        </p:nvSpPr>
        <p:spPr>
          <a:prstGeom prst="rect">
            <a:avLst/>
          </a:prstGeom>
        </p:spPr>
        <p:txBody>
          <a:bodyPr/>
          <a:lstStyle/>
          <a:p>
            <a:r>
              <a:rPr lang="en-US" dirty="0"/>
              <a:t>Deepen devotion</a:t>
            </a:r>
            <a:endParaRPr dirty="0"/>
          </a:p>
        </p:txBody>
      </p:sp>
      <p:sp>
        <p:nvSpPr>
          <p:cNvPr id="156" name="First Last"/>
          <p:cNvSpPr txBox="1">
            <a:spLocks noGrp="1"/>
          </p:cNvSpPr>
          <p:nvPr>
            <p:ph type="body" idx="21"/>
          </p:nvPr>
        </p:nvSpPr>
        <p:spPr>
          <a:prstGeom prst="rect">
            <a:avLst/>
          </a:prstGeom>
        </p:spPr>
        <p:txBody>
          <a:bodyPr/>
          <a:lstStyle/>
          <a:p>
            <a:r>
              <a:rPr lang="en-US" dirty="0"/>
              <a:t>Tony </a:t>
            </a:r>
            <a:r>
              <a:rPr lang="en-US" dirty="0" err="1"/>
              <a:t>merida</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7F80F-E199-1B00-3267-F06484CD58EA}"/>
              </a:ext>
            </a:extLst>
          </p:cNvPr>
          <p:cNvSpPr>
            <a:spLocks noGrp="1"/>
          </p:cNvSpPr>
          <p:nvPr>
            <p:ph type="body" sz="half" idx="1"/>
          </p:nvPr>
        </p:nvSpPr>
        <p:spPr/>
        <p:txBody>
          <a:bodyPr/>
          <a:lstStyle/>
          <a:p>
            <a:endParaRPr lang="en-US" dirty="0"/>
          </a:p>
        </p:txBody>
      </p:sp>
      <p:sp>
        <p:nvSpPr>
          <p:cNvPr id="3" name="Text Placeholder 2">
            <a:extLst>
              <a:ext uri="{FF2B5EF4-FFF2-40B4-BE49-F238E27FC236}">
                <a16:creationId xmlns:a16="http://schemas.microsoft.com/office/drawing/2014/main" id="{0C4AB36D-E8E7-A038-0FBF-B5CDCC365880}"/>
              </a:ext>
            </a:extLst>
          </p:cNvPr>
          <p:cNvSpPr>
            <a:spLocks noGrp="1"/>
          </p:cNvSpPr>
          <p:nvPr>
            <p:ph type="body" sz="quarter" idx="21"/>
          </p:nvPr>
        </p:nvSpPr>
        <p:spPr/>
        <p:txBody>
          <a:bodyPr/>
          <a:lstStyle/>
          <a:p>
            <a:endParaRPr lang="en-US" dirty="0"/>
          </a:p>
        </p:txBody>
      </p:sp>
    </p:spTree>
    <p:extLst>
      <p:ext uri="{BB962C8B-B14F-4D97-AF65-F5344CB8AC3E}">
        <p14:creationId xmlns:p14="http://schemas.microsoft.com/office/powerpoint/2010/main" val="21436637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ection Title"/>
          <p:cNvSpPr txBox="1">
            <a:spLocks noGrp="1"/>
          </p:cNvSpPr>
          <p:nvPr>
            <p:ph type="title"/>
          </p:nvPr>
        </p:nvSpPr>
        <p:spPr>
          <a:xfrm>
            <a:off x="1206496" y="4023537"/>
            <a:ext cx="21971004" cy="4648200"/>
          </a:xfrm>
          <a:prstGeom prst="rect">
            <a:avLst/>
          </a:prstGeom>
        </p:spPr>
        <p:txBody>
          <a:bodyPr/>
          <a:lstStyle/>
          <a:p>
            <a:r>
              <a:rPr lang="en-US" dirty="0"/>
              <a:t>2 chronicles 20:1-23</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ection Title"/>
          <p:cNvSpPr txBox="1">
            <a:spLocks noGrp="1"/>
          </p:cNvSpPr>
          <p:nvPr>
            <p:ph type="title"/>
          </p:nvPr>
        </p:nvSpPr>
        <p:spPr>
          <a:xfrm>
            <a:off x="1206496" y="4044802"/>
            <a:ext cx="21971004" cy="4648200"/>
          </a:xfrm>
          <a:prstGeom prst="rect">
            <a:avLst/>
          </a:prstGeom>
        </p:spPr>
        <p:txBody>
          <a:bodyPr/>
          <a:lstStyle/>
          <a:p>
            <a:r>
              <a:rPr lang="en-US" sz="7000" cap="none" spc="0" dirty="0">
                <a:latin typeface="+mj-lt"/>
              </a:rPr>
              <a:t>1. Jehoshaphat’s Prayer (20:1-12) </a:t>
            </a:r>
          </a:p>
        </p:txBody>
      </p:sp>
    </p:spTree>
    <p:extLst>
      <p:ext uri="{BB962C8B-B14F-4D97-AF65-F5344CB8AC3E}">
        <p14:creationId xmlns:p14="http://schemas.microsoft.com/office/powerpoint/2010/main" val="24562489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993110" y="3991551"/>
            <a:ext cx="22397779" cy="6677216"/>
          </a:xfrm>
          <a:prstGeom prst="rect">
            <a:avLst/>
          </a:prstGeom>
        </p:spPr>
        <p:txBody>
          <a:bodyPr/>
          <a:lstStyle/>
          <a:p>
            <a:r>
              <a:rPr lang="en-US" sz="5400" dirty="0"/>
              <a:t>[1] After this the Moabites and Ammonites, and with them some of the </a:t>
            </a:r>
            <a:r>
              <a:rPr lang="en-US" sz="5400" dirty="0" err="1"/>
              <a:t>Meunites</a:t>
            </a:r>
            <a:r>
              <a:rPr lang="en-US" sz="5400" dirty="0"/>
              <a:t>, came against Jehoshaphat for battle. [2] Some men came and told Jehoshaphat, “A great multitude is coming against you from Edom, from beyond the sea; and, behold, they are in </a:t>
            </a:r>
            <a:r>
              <a:rPr lang="en-US" sz="5400" dirty="0" err="1"/>
              <a:t>Hazazon-tamar</a:t>
            </a:r>
            <a:r>
              <a:rPr lang="en-US" sz="5400" dirty="0"/>
              <a:t>” (that is, </a:t>
            </a:r>
            <a:r>
              <a:rPr lang="en-US" sz="5400" dirty="0" err="1"/>
              <a:t>Engedi</a:t>
            </a:r>
            <a:r>
              <a:rPr lang="en-US" sz="5400" dirty="0"/>
              <a:t>). [3] Then Jehoshaphat was afraid and set his face to seek the Lord, and proclaimed a fast throughout all Judah. [4] And Judah assembled to seek help from the Lord; from all the cities of Judah they came to seek the Lord.  </a:t>
            </a:r>
            <a:endParaRPr sz="5400" dirty="0"/>
          </a:p>
        </p:txBody>
      </p:sp>
      <p:sp>
        <p:nvSpPr>
          <p:cNvPr id="161" name="Scripture reference"/>
          <p:cNvSpPr txBox="1">
            <a:spLocks noGrp="1"/>
          </p:cNvSpPr>
          <p:nvPr>
            <p:ph type="body" idx="21"/>
          </p:nvPr>
        </p:nvSpPr>
        <p:spPr>
          <a:xfrm>
            <a:off x="1206500" y="3030753"/>
            <a:ext cx="21971000" cy="934779"/>
          </a:xfrm>
          <a:prstGeom prst="rect">
            <a:avLst/>
          </a:prstGeom>
        </p:spPr>
        <p:txBody>
          <a:bodyPr>
            <a:normAutofit/>
          </a:bodyPr>
          <a:lstStyle/>
          <a:p>
            <a:r>
              <a:rPr lang="en-US" sz="5400" dirty="0"/>
              <a:t>2 chronicles 20:1-12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206500" y="3991550"/>
            <a:ext cx="21971000" cy="7789323"/>
          </a:xfrm>
          <a:prstGeom prst="rect">
            <a:avLst/>
          </a:prstGeom>
        </p:spPr>
        <p:txBody>
          <a:bodyPr/>
          <a:lstStyle/>
          <a:p>
            <a:r>
              <a:rPr lang="en-US" sz="5400" dirty="0"/>
              <a:t>[5] And Jehoshaphat stood in the assembly of Judah and Jerusalem, in the house of the Lord, before the new court, [6] and said, “O Lord, God of our fathers, are you not God in heaven? You rule over all the kingdoms of the nations. In your hand are power and might, so that none is able to withstand you. [7] Did you not, our God, drive out the inhabitants of this land before your people Israel, and give it forever to the descendants of Abraham your friend? [8] And they have lived in it and have built for you in it a sanctuary for your name, saying, </a:t>
            </a:r>
          </a:p>
        </p:txBody>
      </p:sp>
      <p:sp>
        <p:nvSpPr>
          <p:cNvPr id="161" name="Scripture reference"/>
          <p:cNvSpPr txBox="1">
            <a:spLocks noGrp="1"/>
          </p:cNvSpPr>
          <p:nvPr>
            <p:ph type="body" idx="21"/>
          </p:nvPr>
        </p:nvSpPr>
        <p:spPr>
          <a:xfrm>
            <a:off x="1206500" y="3030753"/>
            <a:ext cx="21971000" cy="934779"/>
          </a:xfrm>
          <a:prstGeom prst="rect">
            <a:avLst/>
          </a:prstGeom>
        </p:spPr>
        <p:txBody>
          <a:bodyPr>
            <a:normAutofit/>
          </a:bodyPr>
          <a:lstStyle/>
          <a:p>
            <a:r>
              <a:rPr lang="en-US" sz="5400" dirty="0"/>
              <a:t>2 chronicles 20:1-12</a:t>
            </a:r>
          </a:p>
        </p:txBody>
      </p:sp>
    </p:spTree>
    <p:extLst>
      <p:ext uri="{BB962C8B-B14F-4D97-AF65-F5344CB8AC3E}">
        <p14:creationId xmlns:p14="http://schemas.microsoft.com/office/powerpoint/2010/main" val="17781287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429045" y="3991550"/>
            <a:ext cx="21525909" cy="8129565"/>
          </a:xfrm>
          <a:prstGeom prst="rect">
            <a:avLst/>
          </a:prstGeom>
        </p:spPr>
        <p:txBody>
          <a:bodyPr/>
          <a:lstStyle/>
          <a:p>
            <a:r>
              <a:rPr lang="en-US" sz="5400" dirty="0"/>
              <a:t>[9] ‘If disaster comes upon us, the sword, judgment, or pestilence, </a:t>
            </a:r>
          </a:p>
          <a:p>
            <a:r>
              <a:rPr lang="en-US" sz="5400" dirty="0"/>
              <a:t>or famine, we will stand before this house and before you—for your name is in this house—and cry out to you in our affliction, and you </a:t>
            </a:r>
          </a:p>
          <a:p>
            <a:r>
              <a:rPr lang="en-US" sz="5400" dirty="0"/>
              <a:t>will hear and save.’ [10] And now behold, the men of Ammon and Moab and Mount Seir, whom you would not let Israel invade when they came from the land of Egypt, and whom they avoided and </a:t>
            </a:r>
          </a:p>
          <a:p>
            <a:r>
              <a:rPr lang="en-US" sz="5400" dirty="0"/>
              <a:t>did not destroy— </a:t>
            </a:r>
          </a:p>
        </p:txBody>
      </p:sp>
      <p:sp>
        <p:nvSpPr>
          <p:cNvPr id="161" name="Scripture reference"/>
          <p:cNvSpPr txBox="1">
            <a:spLocks noGrp="1"/>
          </p:cNvSpPr>
          <p:nvPr>
            <p:ph type="body" idx="21"/>
          </p:nvPr>
        </p:nvSpPr>
        <p:spPr>
          <a:xfrm>
            <a:off x="1206500" y="3030753"/>
            <a:ext cx="21971000" cy="934779"/>
          </a:xfrm>
          <a:prstGeom prst="rect">
            <a:avLst/>
          </a:prstGeom>
        </p:spPr>
        <p:txBody>
          <a:bodyPr>
            <a:normAutofit/>
          </a:bodyPr>
          <a:lstStyle/>
          <a:p>
            <a:r>
              <a:rPr lang="en-US" sz="5400" dirty="0"/>
              <a:t>2 chronicles 20:1-12</a:t>
            </a:r>
          </a:p>
        </p:txBody>
      </p:sp>
    </p:spTree>
    <p:extLst>
      <p:ext uri="{BB962C8B-B14F-4D97-AF65-F5344CB8AC3E}">
        <p14:creationId xmlns:p14="http://schemas.microsoft.com/office/powerpoint/2010/main" val="22121514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429045" y="3991550"/>
            <a:ext cx="21525909" cy="8129565"/>
          </a:xfrm>
          <a:prstGeom prst="rect">
            <a:avLst/>
          </a:prstGeom>
        </p:spPr>
        <p:txBody>
          <a:bodyPr/>
          <a:lstStyle/>
          <a:p>
            <a:r>
              <a:rPr lang="en-US" sz="5400" dirty="0"/>
              <a:t>[11] behold, they reward us by coming to drive us out of your possession, which you have given us to inherit. [12] O our God, will you not execute judgment on them? For we are powerless against this great horde that is coming against us. We do not know what to do, but our eyes are on you.” </a:t>
            </a:r>
          </a:p>
        </p:txBody>
      </p:sp>
      <p:sp>
        <p:nvSpPr>
          <p:cNvPr id="161" name="Scripture reference"/>
          <p:cNvSpPr txBox="1">
            <a:spLocks noGrp="1"/>
          </p:cNvSpPr>
          <p:nvPr>
            <p:ph type="body" idx="21"/>
          </p:nvPr>
        </p:nvSpPr>
        <p:spPr>
          <a:xfrm>
            <a:off x="1206500" y="3030753"/>
            <a:ext cx="21971000" cy="934779"/>
          </a:xfrm>
          <a:prstGeom prst="rect">
            <a:avLst/>
          </a:prstGeom>
        </p:spPr>
        <p:txBody>
          <a:bodyPr>
            <a:normAutofit/>
          </a:bodyPr>
          <a:lstStyle/>
          <a:p>
            <a:r>
              <a:rPr lang="en-US" sz="5400" dirty="0"/>
              <a:t>2 chronicles 20:1-12</a:t>
            </a:r>
          </a:p>
        </p:txBody>
      </p:sp>
    </p:spTree>
    <p:extLst>
      <p:ext uri="{BB962C8B-B14F-4D97-AF65-F5344CB8AC3E}">
        <p14:creationId xmlns:p14="http://schemas.microsoft.com/office/powerpoint/2010/main" val="216133327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b18062-71ef-4bc8-8573-60184d635236">
      <Terms xmlns="http://schemas.microsoft.com/office/infopath/2007/PartnerControls"/>
    </lcf76f155ced4ddcb4097134ff3c332f>
    <TaxCatchAll xmlns="437cb193-19da-4ead-aad1-c13397854c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005DDE3ED0F148850BE0EF286FFFE0" ma:contentTypeVersion="17" ma:contentTypeDescription="Create a new document." ma:contentTypeScope="" ma:versionID="6d9323071d0597d748a62092c67b4bae">
  <xsd:schema xmlns:xsd="http://www.w3.org/2001/XMLSchema" xmlns:xs="http://www.w3.org/2001/XMLSchema" xmlns:p="http://schemas.microsoft.com/office/2006/metadata/properties" xmlns:ns2="b7b18062-71ef-4bc8-8573-60184d635236" xmlns:ns3="437cb193-19da-4ead-aad1-c13397854c5a" targetNamespace="http://schemas.microsoft.com/office/2006/metadata/properties" ma:root="true" ma:fieldsID="0bc7a4f071c072702bc134f14c8ac065" ns2:_="" ns3:_="">
    <xsd:import namespace="b7b18062-71ef-4bc8-8573-60184d635236"/>
    <xsd:import namespace="437cb193-19da-4ead-aad1-c13397854c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18062-71ef-4bc8-8573-60184d635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eece08-28a2-4362-890a-528230c06b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7cb193-19da-4ead-aad1-c13397854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af6a0-c87b-4987-a295-a439eef85836}" ma:internalName="TaxCatchAll" ma:showField="CatchAllData" ma:web="437cb193-19da-4ead-aad1-c13397854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9C1F2-23B9-4CCE-AC06-7FCF6B3C26DE}">
  <ds:schemaRefs>
    <ds:schemaRef ds:uri="http://schemas.microsoft.com/office/2006/metadata/properties"/>
    <ds:schemaRef ds:uri="http://schemas.microsoft.com/office/infopath/2007/PartnerControls"/>
    <ds:schemaRef ds:uri="b7b18062-71ef-4bc8-8573-60184d635236"/>
    <ds:schemaRef ds:uri="437cb193-19da-4ead-aad1-c13397854c5a"/>
  </ds:schemaRefs>
</ds:datastoreItem>
</file>

<file path=customXml/itemProps2.xml><?xml version="1.0" encoding="utf-8"?>
<ds:datastoreItem xmlns:ds="http://schemas.openxmlformats.org/officeDocument/2006/customXml" ds:itemID="{B9F087AC-2377-4A78-8C33-12B82AE40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18062-71ef-4bc8-8573-60184d635236"/>
    <ds:schemaRef ds:uri="437cb193-19da-4ead-aad1-c13397854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F1191E-3086-4D4C-B97F-86C6EECEF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1009</Words>
  <Application>Microsoft Macintosh PowerPoint</Application>
  <PresentationFormat>Custom</PresentationFormat>
  <Paragraphs>43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Avenir Black</vt:lpstr>
      <vt:lpstr>Avenir Book</vt:lpstr>
      <vt:lpstr>Helvetica Neue</vt:lpstr>
      <vt:lpstr>MontserratRoman-Medium</vt:lpstr>
      <vt:lpstr>21_BasicWhite</vt:lpstr>
      <vt:lpstr>PowerPoint Presentation</vt:lpstr>
      <vt:lpstr>Deepen devotion</vt:lpstr>
      <vt:lpstr>PowerPoint Presentation</vt:lpstr>
      <vt:lpstr>2 chronicles 20:1-23</vt:lpstr>
      <vt:lpstr>1. Jehoshaphat’s Prayer (20:1-12) </vt:lpstr>
      <vt:lpstr>PowerPoint Presentation</vt:lpstr>
      <vt:lpstr>PowerPoint Presentation</vt:lpstr>
      <vt:lpstr>PowerPoint Presentation</vt:lpstr>
      <vt:lpstr>PowerPoint Presentation</vt:lpstr>
      <vt:lpstr>2. God’s Response (20:13-19) </vt:lpstr>
      <vt:lpstr>PowerPoint Presentation</vt:lpstr>
      <vt:lpstr>PowerPoint Presentation</vt:lpstr>
      <vt:lpstr>3. God’s Radical Means of Victory (20:20-23) </vt:lpstr>
      <vt:lpstr>PowerPoint Presentation</vt:lpstr>
      <vt:lpstr>PowerPoint Presentation</vt:lpstr>
      <vt:lpstr>Deepen devotion</vt:lpstr>
      <vt:lpstr>Deepen devotion</vt:lpstr>
      <vt:lpstr>Deepen devotion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Lyons, Meredith</cp:lastModifiedBy>
  <cp:revision>17</cp:revision>
  <dcterms:modified xsi:type="dcterms:W3CDTF">2024-04-10T19:49:40Z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0x01010098005DDE3ED0F148850BE0EF286FFFE0</vt:lpwstr>
  </property>
</Properties>
</file>