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88" r:id="rId2"/>
    <p:sldId id="294" r:id="rId3"/>
    <p:sldId id="305" r:id="rId4"/>
    <p:sldId id="304" r:id="rId5"/>
    <p:sldId id="307" r:id="rId6"/>
    <p:sldId id="295" r:id="rId7"/>
    <p:sldId id="296" r:id="rId8"/>
    <p:sldId id="289" r:id="rId9"/>
    <p:sldId id="263" r:id="rId10"/>
    <p:sldId id="264" r:id="rId11"/>
    <p:sldId id="306" r:id="rId12"/>
    <p:sldId id="290" r:id="rId13"/>
    <p:sldId id="292" r:id="rId14"/>
    <p:sldId id="308" r:id="rId15"/>
    <p:sldId id="3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3"/>
    <p:restoredTop sz="95624"/>
  </p:normalViewPr>
  <p:slideViewPr>
    <p:cSldViewPr snapToGrid="0" showGuides="1">
      <p:cViewPr varScale="1">
        <p:scale>
          <a:sx n="95" d="100"/>
          <a:sy n="95" d="100"/>
        </p:scale>
        <p:origin x="200" y="5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84A8A-5F5B-6645-ABC8-087AD2570DBD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ECDFC-F816-4E4F-B171-B3AD7FA6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3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ECDFC-F816-4E4F-B171-B3AD7FA6F2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4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ECDFC-F816-4E4F-B171-B3AD7FA6F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48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ECDFC-F816-4E4F-B171-B3AD7FA6F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ECDFC-F816-4E4F-B171-B3AD7FA6F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29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ECDFC-F816-4E4F-B171-B3AD7FA6F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9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ECDFC-F816-4E4F-B171-B3AD7FA6F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8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6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1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F5852-D3C1-4391-ABFD-F32A2BF793E0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C2B37-D1E2-43BD-98A0-8F6DA262F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6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ayingleader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4" y="3235196"/>
            <a:ext cx="9291215" cy="1049235"/>
          </a:xfrm>
        </p:spPr>
        <p:txBody>
          <a:bodyPr>
            <a:normAutofit/>
          </a:bodyPr>
          <a:lstStyle/>
          <a:p>
            <a:r>
              <a:rPr lang="en-US" sz="6600" b="0" i="0" kern="1200" cap="all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89" y="-949128"/>
            <a:ext cx="10903352" cy="3437681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endParaRPr lang="en-US" sz="4000" dirty="0">
              <a:latin typeface="Proxima Nova Semibold" panose="02000506030000020004" pitchFamily="50" charset="0"/>
            </a:endParaRPr>
          </a:p>
          <a:p>
            <a:pPr lvl="0">
              <a:lnSpc>
                <a:spcPct val="100000"/>
              </a:lnSpc>
            </a:pPr>
            <a:endParaRPr lang="en-US" sz="4000" dirty="0">
              <a:solidFill>
                <a:srgbClr val="FFC000"/>
              </a:solidFill>
              <a:latin typeface="Proxima Nova Semibold" panose="02000506030000020004" pitchFamily="50" charset="0"/>
            </a:endParaRPr>
          </a:p>
          <a:p>
            <a:pPr>
              <a:lnSpc>
                <a:spcPct val="200000"/>
              </a:lnSpc>
            </a:pPr>
            <a:endParaRPr lang="en-US" sz="6600" b="1" cap="all" dirty="0">
              <a:solidFill>
                <a:schemeClr val="tx1">
                  <a:lumMod val="95000"/>
                </a:schemeClr>
              </a:solidFill>
              <a:latin typeface="Proxima Nova Semibol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2857FF3-E711-A863-64AA-FBC99421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E71A30-393D-3CF9-A5F2-860BE4AAD23D}"/>
              </a:ext>
            </a:extLst>
          </p:cNvPr>
          <p:cNvSpPr txBox="1"/>
          <p:nvPr/>
        </p:nvSpPr>
        <p:spPr>
          <a:xfrm>
            <a:off x="1591109" y="205720"/>
            <a:ext cx="9144000" cy="707886"/>
          </a:xfrm>
          <a:prstGeom prst="rect">
            <a:avLst/>
          </a:prstGeom>
          <a:noFill/>
          <a:effectLst>
            <a:outerShdw blurRad="235569" dist="12700" dir="8100000" algn="tr" rotWithShape="0">
              <a:srgbClr val="01040D">
                <a:alpha val="49574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spc="90" dirty="0">
                <a:solidFill>
                  <a:schemeClr val="bg1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The 4/4 Pattern for Prayer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ECEEBC-B437-5833-F0B1-3E2AFE71DCE1}"/>
              </a:ext>
            </a:extLst>
          </p:cNvPr>
          <p:cNvSpPr txBox="1"/>
          <p:nvPr/>
        </p:nvSpPr>
        <p:spPr>
          <a:xfrm>
            <a:off x="-318782" y="1948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547F7-8094-4B7C-B7E4-A574B0A5F69C}"/>
              </a:ext>
            </a:extLst>
          </p:cNvPr>
          <p:cNvSpPr txBox="1"/>
          <p:nvPr/>
        </p:nvSpPr>
        <p:spPr>
          <a:xfrm>
            <a:off x="1958541" y="5405749"/>
            <a:ext cx="8037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90" dirty="0">
                <a:solidFill>
                  <a:schemeClr val="bg1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Downward</a:t>
            </a:r>
          </a:p>
          <a:p>
            <a:pPr algn="ctr"/>
            <a:r>
              <a:rPr lang="en-US" sz="3600" b="1" u="sng" spc="90" dirty="0">
                <a:solidFill>
                  <a:schemeClr val="accent4">
                    <a:lumMod val="60000"/>
                    <a:lumOff val="40000"/>
                  </a:schemeClr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816C8-8C69-DAE8-460D-0C327F0663E9}"/>
              </a:ext>
            </a:extLst>
          </p:cNvPr>
          <p:cNvSpPr txBox="1"/>
          <p:nvPr/>
        </p:nvSpPr>
        <p:spPr>
          <a:xfrm>
            <a:off x="1958542" y="893320"/>
            <a:ext cx="8037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90" dirty="0">
                <a:solidFill>
                  <a:schemeClr val="bg1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Upward</a:t>
            </a:r>
          </a:p>
          <a:p>
            <a:pPr algn="ctr"/>
            <a:r>
              <a:rPr lang="en-US" sz="3600" b="1" u="sng" spc="90" dirty="0">
                <a:solidFill>
                  <a:schemeClr val="accent4">
                    <a:lumMod val="60000"/>
                    <a:lumOff val="40000"/>
                  </a:schemeClr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Reverence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E3439-5381-E0BF-4195-0970B20CE3AB}"/>
              </a:ext>
            </a:extLst>
          </p:cNvPr>
          <p:cNvSpPr txBox="1"/>
          <p:nvPr/>
        </p:nvSpPr>
        <p:spPr>
          <a:xfrm>
            <a:off x="-1040790" y="2975477"/>
            <a:ext cx="8037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90" dirty="0">
                <a:solidFill>
                  <a:schemeClr val="bg1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Inward</a:t>
            </a:r>
          </a:p>
          <a:p>
            <a:pPr algn="ctr"/>
            <a:r>
              <a:rPr lang="en-US" sz="3600" b="1" u="sng" spc="90" dirty="0">
                <a:solidFill>
                  <a:schemeClr val="accent4">
                    <a:lumMod val="60000"/>
                    <a:lumOff val="40000"/>
                  </a:schemeClr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Requests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D87B7-A740-DAB6-0B30-F36C0EB487D4}"/>
              </a:ext>
            </a:extLst>
          </p:cNvPr>
          <p:cNvSpPr txBox="1"/>
          <p:nvPr/>
        </p:nvSpPr>
        <p:spPr>
          <a:xfrm>
            <a:off x="5160590" y="2975477"/>
            <a:ext cx="8037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90" dirty="0">
                <a:solidFill>
                  <a:schemeClr val="bg1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Outward</a:t>
            </a:r>
          </a:p>
          <a:p>
            <a:pPr algn="ctr"/>
            <a:r>
              <a:rPr lang="en-US" sz="3600" b="1" u="sng" spc="90" dirty="0">
                <a:solidFill>
                  <a:schemeClr val="accent4">
                    <a:lumMod val="60000"/>
                    <a:lumOff val="40000"/>
                  </a:schemeClr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Readiness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5C1417-B82E-7A79-68F1-7EA7AD3C7879}"/>
              </a:ext>
            </a:extLst>
          </p:cNvPr>
          <p:cNvCxnSpPr>
            <a:cxnSpLocks/>
          </p:cNvCxnSpPr>
          <p:nvPr/>
        </p:nvCxnSpPr>
        <p:spPr>
          <a:xfrm>
            <a:off x="4510899" y="3654721"/>
            <a:ext cx="3170202" cy="0"/>
          </a:xfrm>
          <a:prstGeom prst="straightConnector1">
            <a:avLst/>
          </a:prstGeom>
          <a:ln w="107950" cap="rnd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40063C-2E50-8DD2-1B7F-1788BC7B0E55}"/>
              </a:ext>
            </a:extLst>
          </p:cNvPr>
          <p:cNvCxnSpPr>
            <a:cxnSpLocks/>
          </p:cNvCxnSpPr>
          <p:nvPr/>
        </p:nvCxnSpPr>
        <p:spPr>
          <a:xfrm rot="5400000">
            <a:off x="4396321" y="3851278"/>
            <a:ext cx="3170202" cy="0"/>
          </a:xfrm>
          <a:prstGeom prst="straightConnector1">
            <a:avLst/>
          </a:prstGeom>
          <a:ln w="107950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95E723-7B67-D3A3-6D5F-CA104A863F63}"/>
              </a:ext>
            </a:extLst>
          </p:cNvPr>
          <p:cNvCxnSpPr>
            <a:cxnSpLocks/>
          </p:cNvCxnSpPr>
          <p:nvPr/>
        </p:nvCxnSpPr>
        <p:spPr>
          <a:xfrm flipH="1" flipV="1">
            <a:off x="6210580" y="2294729"/>
            <a:ext cx="1108755" cy="1140016"/>
          </a:xfrm>
          <a:prstGeom prst="straightConnector1">
            <a:avLst/>
          </a:prstGeom>
          <a:ln w="107950" cap="flat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826D60-C850-8328-4081-B66EF706AD4A}"/>
              </a:ext>
            </a:extLst>
          </p:cNvPr>
          <p:cNvCxnSpPr>
            <a:cxnSpLocks/>
          </p:cNvCxnSpPr>
          <p:nvPr/>
        </p:nvCxnSpPr>
        <p:spPr>
          <a:xfrm flipH="1" flipV="1">
            <a:off x="4606213" y="3929108"/>
            <a:ext cx="1108755" cy="1140016"/>
          </a:xfrm>
          <a:prstGeom prst="straightConnector1">
            <a:avLst/>
          </a:prstGeom>
          <a:ln w="107950" cap="flat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2015995"/>
            <a:ext cx="11208326" cy="1049235"/>
          </a:xfrm>
        </p:spPr>
        <p:txBody>
          <a:bodyPr>
            <a:noAutofit/>
          </a:bodyPr>
          <a:lstStyle/>
          <a:p>
            <a:r>
              <a:rPr lang="en-US" sz="60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 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  <a:t>3. The formation of CAPACITY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  <a:t>(to strengthen and competence and confidence)</a:t>
            </a:r>
            <a:b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</a:b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  <a:t> </a:t>
            </a:r>
            <a:endParaRPr lang="en-US" sz="6000" kern="1200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  <a:p>
            <a:r>
              <a:rPr lang="en-US" sz="60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 </a:t>
            </a:r>
          </a:p>
          <a:p>
            <a:endParaRPr lang="en-US" sz="6000" b="1" i="0" dirty="0">
              <a:solidFill>
                <a:schemeClr val="accent1">
                  <a:lumMod val="60000"/>
                  <a:lumOff val="40000"/>
                </a:schemeClr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C2B53-34DC-CD10-DE62-C587A28147D0}"/>
              </a:ext>
            </a:extLst>
          </p:cNvPr>
          <p:cNvSpPr txBox="1"/>
          <p:nvPr/>
        </p:nvSpPr>
        <p:spPr>
          <a:xfrm>
            <a:off x="1662546" y="2798618"/>
            <a:ext cx="94072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Proxima Nova Semibold" panose="02000506030000020004" pitchFamily="2" charset="0"/>
              </a:rPr>
              <a:t>Experience the original prayer plan</a:t>
            </a:r>
          </a:p>
          <a:p>
            <a:endParaRPr lang="en-US" sz="4400" b="1" dirty="0">
              <a:solidFill>
                <a:schemeClr val="bg1"/>
              </a:solidFill>
              <a:latin typeface="Proxima Nova Semibold" panose="0200050603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Proxima Nova Semibold" panose="02000506030000020004" pitchFamily="2" charset="0"/>
              </a:rPr>
              <a:t>Equip for exponential culture expansion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4" y="3235196"/>
            <a:ext cx="9291215" cy="1049235"/>
          </a:xfrm>
        </p:spPr>
        <p:txBody>
          <a:bodyPr>
            <a:normAutofit/>
          </a:bodyPr>
          <a:lstStyle/>
          <a:p>
            <a:r>
              <a:rPr lang="en-US" sz="6600" b="0" i="0" kern="1200" cap="all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89" y="-505783"/>
            <a:ext cx="10903352" cy="3437681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endParaRPr lang="en-US" sz="4000" dirty="0">
              <a:latin typeface="Proxima Nova Semibold" panose="02000506030000020004" pitchFamily="50" charset="0"/>
            </a:endParaRPr>
          </a:p>
          <a:p>
            <a:pPr lvl="0">
              <a:lnSpc>
                <a:spcPct val="100000"/>
              </a:lnSpc>
            </a:pPr>
            <a:endParaRPr lang="en-US" sz="4000" dirty="0">
              <a:solidFill>
                <a:srgbClr val="FFC000"/>
              </a:solidFill>
              <a:latin typeface="Proxima Nova Semibold" panose="02000506030000020004" pitchFamily="50" charset="0"/>
            </a:endParaRPr>
          </a:p>
          <a:p>
            <a:pPr>
              <a:lnSpc>
                <a:spcPct val="200000"/>
              </a:lnSpc>
            </a:pPr>
            <a:endParaRPr lang="en-US" sz="6600" b="1" cap="all" dirty="0">
              <a:solidFill>
                <a:schemeClr val="tx1">
                  <a:lumMod val="95000"/>
                </a:schemeClr>
              </a:solidFill>
              <a:latin typeface="Proxima Nova Semibold" panose="0200050603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B28CE-2B05-8AC7-76DA-CA81937D45BB}"/>
              </a:ext>
            </a:extLst>
          </p:cNvPr>
          <p:cNvSpPr txBox="1"/>
          <p:nvPr/>
        </p:nvSpPr>
        <p:spPr>
          <a:xfrm>
            <a:off x="462989" y="579016"/>
            <a:ext cx="1126602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Proxima Nova Semibold" panose="02000506030000020004" pitchFamily="2" charset="0"/>
                <a:ea typeface="+mj-ea"/>
                <a:cs typeface="+mj-cs"/>
              </a:rPr>
              <a:t>4. The fruit of COACHING</a:t>
            </a:r>
          </a:p>
          <a:p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  <a:ea typeface="+mj-ea"/>
                <a:cs typeface="+mj-cs"/>
              </a:rPr>
              <a:t>(</a:t>
            </a:r>
            <a:r>
              <a:rPr lang="en-US" sz="3600" b="1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Proxima Nova Semibold" panose="02000506030000020004" pitchFamily="2" charset="0"/>
                <a:ea typeface="+mj-ea"/>
                <a:cs typeface="+mj-cs"/>
              </a:rPr>
              <a:t> to empower long-term effectiveness and health)</a:t>
            </a:r>
          </a:p>
          <a:p>
            <a:r>
              <a:rPr lang="en-US" sz="6000" b="1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Proxima Nova Semibold" panose="02000506030000020004" pitchFamily="2" charset="0"/>
                <a:ea typeface="+mj-ea"/>
                <a:cs typeface="+mj-cs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FEFE1-B59D-7D76-3E32-294A862D56D5}"/>
              </a:ext>
            </a:extLst>
          </p:cNvPr>
          <p:cNvSpPr txBox="1"/>
          <p:nvPr/>
        </p:nvSpPr>
        <p:spPr>
          <a:xfrm>
            <a:off x="2757054" y="3555069"/>
            <a:ext cx="58499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www.prayingleader.com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4" y="3235196"/>
            <a:ext cx="9291215" cy="1049235"/>
          </a:xfrm>
        </p:spPr>
        <p:txBody>
          <a:bodyPr>
            <a:normAutofit/>
          </a:bodyPr>
          <a:lstStyle/>
          <a:p>
            <a:r>
              <a:rPr lang="en-US" sz="6600" b="0" i="0" kern="1200" cap="all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89" y="-949128"/>
            <a:ext cx="10903352" cy="3437681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endParaRPr lang="en-US" sz="4000" dirty="0">
              <a:latin typeface="Proxima Nova Semibold" panose="02000506030000020004" pitchFamily="50" charset="0"/>
            </a:endParaRPr>
          </a:p>
          <a:p>
            <a:pPr lvl="0">
              <a:lnSpc>
                <a:spcPct val="100000"/>
              </a:lnSpc>
            </a:pPr>
            <a:endParaRPr lang="en-US" sz="4000" dirty="0">
              <a:solidFill>
                <a:srgbClr val="FFC000"/>
              </a:solidFill>
              <a:latin typeface="Proxima Nova Semibold" panose="02000506030000020004" pitchFamily="50" charset="0"/>
            </a:endParaRPr>
          </a:p>
          <a:p>
            <a:pPr>
              <a:lnSpc>
                <a:spcPct val="200000"/>
              </a:lnSpc>
            </a:pPr>
            <a:endParaRPr lang="en-US" sz="6600" b="1" cap="all" dirty="0">
              <a:solidFill>
                <a:schemeClr val="tx1">
                  <a:lumMod val="95000"/>
                </a:schemeClr>
              </a:solidFill>
              <a:latin typeface="Proxima Nova Semibold" panose="02000506030000020004" pitchFamily="50" charset="0"/>
            </a:endParaRPr>
          </a:p>
        </p:txBody>
      </p:sp>
      <p:pic>
        <p:nvPicPr>
          <p:cNvPr id="5" name="Kenji_Adachi_Praying_Leader_Testimonial.mp4">
            <a:hlinkClick r:id="" action="ppaction://media"/>
            <a:extLst>
              <a:ext uri="{FF2B5EF4-FFF2-40B4-BE49-F238E27FC236}">
                <a16:creationId xmlns:a16="http://schemas.microsoft.com/office/drawing/2014/main" id="{029C6818-C1C7-ACEA-0D55-EA389940A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4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2857FF3-E711-A863-64AA-FBC99421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E71A30-393D-3CF9-A5F2-860BE4AAD23D}"/>
              </a:ext>
            </a:extLst>
          </p:cNvPr>
          <p:cNvSpPr txBox="1"/>
          <p:nvPr/>
        </p:nvSpPr>
        <p:spPr>
          <a:xfrm>
            <a:off x="1591109" y="205720"/>
            <a:ext cx="9144000" cy="707886"/>
          </a:xfrm>
          <a:prstGeom prst="rect">
            <a:avLst/>
          </a:prstGeom>
          <a:noFill/>
          <a:effectLst>
            <a:outerShdw blurRad="235569" dist="12700" dir="8100000" algn="tr" rotWithShape="0">
              <a:srgbClr val="01040D">
                <a:alpha val="49574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spc="90" dirty="0">
                <a:solidFill>
                  <a:schemeClr val="bg1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The 4/4 Pattern for Prayer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ECEEBC-B437-5833-F0B1-3E2AFE71DCE1}"/>
              </a:ext>
            </a:extLst>
          </p:cNvPr>
          <p:cNvSpPr txBox="1"/>
          <p:nvPr/>
        </p:nvSpPr>
        <p:spPr>
          <a:xfrm>
            <a:off x="-318782" y="1948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547F7-8094-4B7C-B7E4-A574B0A5F69C}"/>
              </a:ext>
            </a:extLst>
          </p:cNvPr>
          <p:cNvSpPr txBox="1"/>
          <p:nvPr/>
        </p:nvSpPr>
        <p:spPr>
          <a:xfrm>
            <a:off x="1958541" y="5405749"/>
            <a:ext cx="8037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90" dirty="0">
                <a:solidFill>
                  <a:schemeClr val="bg1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Downward</a:t>
            </a:r>
          </a:p>
          <a:p>
            <a:pPr algn="ctr"/>
            <a:r>
              <a:rPr lang="en-US" sz="3600" b="1" u="sng" spc="90" dirty="0">
                <a:solidFill>
                  <a:schemeClr val="accent4">
                    <a:lumMod val="60000"/>
                    <a:lumOff val="40000"/>
                  </a:schemeClr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816C8-8C69-DAE8-460D-0C327F0663E9}"/>
              </a:ext>
            </a:extLst>
          </p:cNvPr>
          <p:cNvSpPr txBox="1"/>
          <p:nvPr/>
        </p:nvSpPr>
        <p:spPr>
          <a:xfrm>
            <a:off x="1958542" y="893320"/>
            <a:ext cx="8037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90" dirty="0">
                <a:solidFill>
                  <a:schemeClr val="bg1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Upward</a:t>
            </a:r>
          </a:p>
          <a:p>
            <a:pPr algn="ctr"/>
            <a:r>
              <a:rPr lang="en-US" sz="3600" b="1" u="sng" spc="90" dirty="0">
                <a:solidFill>
                  <a:schemeClr val="accent4">
                    <a:lumMod val="60000"/>
                    <a:lumOff val="40000"/>
                  </a:schemeClr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Reverence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E3439-5381-E0BF-4195-0970B20CE3AB}"/>
              </a:ext>
            </a:extLst>
          </p:cNvPr>
          <p:cNvSpPr txBox="1"/>
          <p:nvPr/>
        </p:nvSpPr>
        <p:spPr>
          <a:xfrm>
            <a:off x="-1040790" y="2975477"/>
            <a:ext cx="8037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90" dirty="0">
                <a:solidFill>
                  <a:schemeClr val="bg1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Inward</a:t>
            </a:r>
          </a:p>
          <a:p>
            <a:pPr algn="ctr"/>
            <a:r>
              <a:rPr lang="en-US" sz="3600" b="1" u="sng" spc="90" dirty="0">
                <a:solidFill>
                  <a:schemeClr val="accent4">
                    <a:lumMod val="60000"/>
                    <a:lumOff val="40000"/>
                  </a:schemeClr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Requests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D87B7-A740-DAB6-0B30-F36C0EB487D4}"/>
              </a:ext>
            </a:extLst>
          </p:cNvPr>
          <p:cNvSpPr txBox="1"/>
          <p:nvPr/>
        </p:nvSpPr>
        <p:spPr>
          <a:xfrm>
            <a:off x="5160590" y="2975477"/>
            <a:ext cx="8037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90" dirty="0">
                <a:solidFill>
                  <a:schemeClr val="bg1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Outward</a:t>
            </a:r>
          </a:p>
          <a:p>
            <a:pPr algn="ctr"/>
            <a:r>
              <a:rPr lang="en-US" sz="3600" b="1" u="sng" spc="90" dirty="0">
                <a:solidFill>
                  <a:schemeClr val="accent4">
                    <a:lumMod val="60000"/>
                    <a:lumOff val="40000"/>
                  </a:schemeClr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Readiness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5C1417-B82E-7A79-68F1-7EA7AD3C7879}"/>
              </a:ext>
            </a:extLst>
          </p:cNvPr>
          <p:cNvCxnSpPr>
            <a:cxnSpLocks/>
          </p:cNvCxnSpPr>
          <p:nvPr/>
        </p:nvCxnSpPr>
        <p:spPr>
          <a:xfrm>
            <a:off x="4510899" y="3654721"/>
            <a:ext cx="3170202" cy="0"/>
          </a:xfrm>
          <a:prstGeom prst="straightConnector1">
            <a:avLst/>
          </a:prstGeom>
          <a:ln w="107950" cap="rnd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40063C-2E50-8DD2-1B7F-1788BC7B0E55}"/>
              </a:ext>
            </a:extLst>
          </p:cNvPr>
          <p:cNvCxnSpPr>
            <a:cxnSpLocks/>
          </p:cNvCxnSpPr>
          <p:nvPr/>
        </p:nvCxnSpPr>
        <p:spPr>
          <a:xfrm rot="5400000">
            <a:off x="4396321" y="3851278"/>
            <a:ext cx="3170202" cy="0"/>
          </a:xfrm>
          <a:prstGeom prst="straightConnector1">
            <a:avLst/>
          </a:prstGeom>
          <a:ln w="107950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95E723-7B67-D3A3-6D5F-CA104A863F63}"/>
              </a:ext>
            </a:extLst>
          </p:cNvPr>
          <p:cNvCxnSpPr>
            <a:cxnSpLocks/>
          </p:cNvCxnSpPr>
          <p:nvPr/>
        </p:nvCxnSpPr>
        <p:spPr>
          <a:xfrm flipH="1" flipV="1">
            <a:off x="6210580" y="2294729"/>
            <a:ext cx="1108755" cy="1140016"/>
          </a:xfrm>
          <a:prstGeom prst="straightConnector1">
            <a:avLst/>
          </a:prstGeom>
          <a:ln w="107950" cap="flat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826D60-C850-8328-4081-B66EF706AD4A}"/>
              </a:ext>
            </a:extLst>
          </p:cNvPr>
          <p:cNvCxnSpPr>
            <a:cxnSpLocks/>
          </p:cNvCxnSpPr>
          <p:nvPr/>
        </p:nvCxnSpPr>
        <p:spPr>
          <a:xfrm flipH="1" flipV="1">
            <a:off x="4606213" y="3929108"/>
            <a:ext cx="1108755" cy="1140016"/>
          </a:xfrm>
          <a:prstGeom prst="straightConnector1">
            <a:avLst/>
          </a:prstGeom>
          <a:ln w="107950" cap="flat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9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97D1-CBDB-B92C-ECAC-B6057432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71C11C-C302-1E5F-CE0B-C6F1D4E8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4981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4" y="3235196"/>
            <a:ext cx="9291215" cy="1049235"/>
          </a:xfrm>
        </p:spPr>
        <p:txBody>
          <a:bodyPr>
            <a:normAutofit/>
          </a:bodyPr>
          <a:lstStyle/>
          <a:p>
            <a:r>
              <a:rPr lang="en-US" sz="6600" b="0" i="0" kern="1200" cap="all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89" y="-949128"/>
            <a:ext cx="10903352" cy="3437681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endParaRPr lang="en-US" sz="4000" dirty="0">
              <a:latin typeface="Proxima Nova Semibold" panose="02000506030000020004" pitchFamily="50" charset="0"/>
            </a:endParaRPr>
          </a:p>
          <a:p>
            <a:pPr lvl="0">
              <a:lnSpc>
                <a:spcPct val="100000"/>
              </a:lnSpc>
            </a:pPr>
            <a:endParaRPr lang="en-US" sz="4000" dirty="0">
              <a:solidFill>
                <a:srgbClr val="FFC000"/>
              </a:solidFill>
              <a:latin typeface="Proxima Nova Semibold" panose="02000506030000020004" pitchFamily="50" charset="0"/>
            </a:endParaRPr>
          </a:p>
          <a:p>
            <a:pPr>
              <a:lnSpc>
                <a:spcPct val="200000"/>
              </a:lnSpc>
            </a:pPr>
            <a:endParaRPr lang="en-US" sz="6600" b="1" cap="all" dirty="0">
              <a:solidFill>
                <a:schemeClr val="tx1">
                  <a:lumMod val="95000"/>
                </a:schemeClr>
              </a:solidFill>
              <a:latin typeface="Proxima Nova Semibold" panose="0200050603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3F2B7-C0E1-B460-9879-44D2C2CB2F8B}"/>
              </a:ext>
            </a:extLst>
          </p:cNvPr>
          <p:cNvSpPr txBox="1"/>
          <p:nvPr/>
        </p:nvSpPr>
        <p:spPr>
          <a:xfrm>
            <a:off x="3035524" y="1120676"/>
            <a:ext cx="61001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" panose="02000506030000020004" pitchFamily="2" charset="0"/>
              </a:rPr>
              <a:t>Leading a Life-Transforming Culture of Prayer </a:t>
            </a:r>
            <a:endParaRPr lang="en-US" sz="6000" dirty="0">
              <a:solidFill>
                <a:schemeClr val="accent1">
                  <a:lumMod val="60000"/>
                  <a:lumOff val="40000"/>
                </a:schemeClr>
              </a:solidFill>
              <a:latin typeface="Proxima Nova" panose="0200050603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5E4CA-D7E0-AED5-7B05-1DE89DBEA089}"/>
              </a:ext>
            </a:extLst>
          </p:cNvPr>
          <p:cNvSpPr txBox="1"/>
          <p:nvPr/>
        </p:nvSpPr>
        <p:spPr>
          <a:xfrm>
            <a:off x="2645568" y="4558357"/>
            <a:ext cx="6900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Daniel Henderson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64fellowship.com</a:t>
            </a:r>
          </a:p>
          <a:p>
            <a:pPr marL="0" indent="0" algn="ctr">
              <a:buNone/>
            </a:pPr>
            <a:r>
              <a:rPr lang="en-US" sz="3200" dirty="0" err="1">
                <a:solidFill>
                  <a:schemeClr val="bg1"/>
                </a:solidFill>
              </a:rPr>
              <a:t>DanielHenderson.org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24367-E030-266B-73D0-EEBB8BF00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BE4CA8-4E97-4A74-78AA-7DB277DF3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5306" y="0"/>
            <a:ext cx="12722612" cy="7163384"/>
          </a:xfrm>
        </p:spPr>
      </p:pic>
    </p:spTree>
    <p:extLst>
      <p:ext uri="{BB962C8B-B14F-4D97-AF65-F5344CB8AC3E}">
        <p14:creationId xmlns:p14="http://schemas.microsoft.com/office/powerpoint/2010/main" val="424796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97D1-CBDB-B92C-ECAC-B6057432E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71C11C-C302-1E5F-CE0B-C6F1D4E85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28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F28915-3D11-07E9-D9B7-CD0EA6300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-309917"/>
            <a:ext cx="7675418" cy="7477834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10F969A-27DC-2928-73DA-9296C47E6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8" y="1919829"/>
            <a:ext cx="11831782" cy="1049235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  <a:t>1. The foundation of CONVICTION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  <a:t>(to embrace the priority and practices of Acts 6:4)</a:t>
            </a:r>
            <a:b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</a:b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  <a:t> </a:t>
            </a:r>
            <a:b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</a:br>
            <a:b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</a:b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DE519-6644-42A7-EF06-CFF8705EB7AB}"/>
              </a:ext>
            </a:extLst>
          </p:cNvPr>
          <p:cNvSpPr txBox="1"/>
          <p:nvPr/>
        </p:nvSpPr>
        <p:spPr>
          <a:xfrm>
            <a:off x="1388961" y="2969064"/>
            <a:ext cx="94140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Proxima Nova Semibold" panose="02000506030000020004" pitchFamily="2" charset="0"/>
              </a:rPr>
              <a:t>The priorities of an effective ministry</a:t>
            </a:r>
          </a:p>
          <a:p>
            <a:endParaRPr lang="en-US" sz="4400" b="1" dirty="0">
              <a:solidFill>
                <a:schemeClr val="bg1"/>
              </a:solidFill>
              <a:latin typeface="Proxima Nova Semibold" panose="0200050603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Proxima Nova Semibold" panose="02000506030000020004" pitchFamily="2" charset="0"/>
              </a:rPr>
              <a:t>The patterns of your core team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6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784" y="3702334"/>
            <a:ext cx="9291215" cy="1049235"/>
          </a:xfrm>
        </p:spPr>
        <p:txBody>
          <a:bodyPr>
            <a:normAutofit fontScale="90000"/>
          </a:bodyPr>
          <a:lstStyle/>
          <a:p>
            <a:r>
              <a:rPr lang="en-US" sz="6600" b="0" i="0" kern="1200" cap="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Proxima Nova Semibold" panose="02000506030000020004" pitchFamily="2" charset="0"/>
              </a:rPr>
              <a:t>Embrace the corporate nature of prayer</a:t>
            </a:r>
            <a:br>
              <a:rPr lang="en-US" b="1" dirty="0">
                <a:solidFill>
                  <a:schemeClr val="bg1"/>
                </a:solidFill>
                <a:latin typeface="Proxima Nova Semibold" panose="02000506030000020004" pitchFamily="2" charset="0"/>
              </a:rPr>
            </a:br>
            <a:br>
              <a:rPr lang="en-US" b="1" dirty="0">
                <a:solidFill>
                  <a:schemeClr val="bg1"/>
                </a:solidFill>
                <a:latin typeface="Proxima Nova Semibold" panose="02000506030000020004" pitchFamily="2" charset="0"/>
              </a:rPr>
            </a:br>
            <a:br>
              <a:rPr lang="en-US" b="1" dirty="0">
                <a:solidFill>
                  <a:schemeClr val="bg1"/>
                </a:solidFill>
                <a:latin typeface="Proxima Nova Semibold" panose="02000506030000020004" pitchFamily="2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89" y="-949128"/>
            <a:ext cx="10903352" cy="3437681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endParaRPr lang="en-US" sz="4000" dirty="0">
              <a:latin typeface="Proxima Nova Semibold" panose="02000506030000020004" pitchFamily="50" charset="0"/>
            </a:endParaRPr>
          </a:p>
          <a:p>
            <a:pPr lvl="0">
              <a:lnSpc>
                <a:spcPct val="100000"/>
              </a:lnSpc>
            </a:pPr>
            <a:endParaRPr lang="en-US" sz="4000" dirty="0">
              <a:solidFill>
                <a:srgbClr val="FFC000"/>
              </a:solidFill>
              <a:latin typeface="Proxima Nova Semibold" panose="02000506030000020004" pitchFamily="50" charset="0"/>
            </a:endParaRPr>
          </a:p>
          <a:p>
            <a:pPr>
              <a:lnSpc>
                <a:spcPct val="200000"/>
              </a:lnSpc>
            </a:pPr>
            <a:endParaRPr lang="en-US" sz="6600" b="1" cap="all" dirty="0">
              <a:solidFill>
                <a:schemeClr val="tx1">
                  <a:lumMod val="95000"/>
                </a:schemeClr>
              </a:solidFill>
              <a:latin typeface="Proxima Nova Semibold" panose="0200050603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F489A-7437-244D-CA9C-03EE268177FB}"/>
              </a:ext>
            </a:extLst>
          </p:cNvPr>
          <p:cNvSpPr txBox="1"/>
          <p:nvPr/>
        </p:nvSpPr>
        <p:spPr>
          <a:xfrm>
            <a:off x="825659" y="597830"/>
            <a:ext cx="1045194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Proxima Nova Semibold" panose="02000506030000020004" pitchFamily="2" charset="0"/>
                <a:ea typeface="+mj-ea"/>
                <a:cs typeface="+mj-cs"/>
              </a:rPr>
              <a:t>2. The focus on COMMUNITY</a:t>
            </a:r>
          </a:p>
          <a:p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  <a:t>(to inspire</a:t>
            </a:r>
            <a:r>
              <a:rPr lang="en-US" sz="4000" b="1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Proxima Nova Semibold" panose="02000506030000020004" pitchFamily="2" charset="0"/>
                <a:ea typeface="+mj-ea"/>
                <a:cs typeface="+mj-cs"/>
              </a:rPr>
              <a:t> and invigorate perseverance)</a:t>
            </a:r>
          </a:p>
          <a:p>
            <a:r>
              <a:rPr lang="en-US" sz="6000" b="1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Proxima Nova Semibold" panose="02000506030000020004" pitchFamily="2" charset="0"/>
                <a:ea typeface="+mj-ea"/>
                <a:cs typeface="+mj-cs"/>
              </a:rPr>
              <a:t> </a:t>
            </a:r>
          </a:p>
          <a:p>
            <a:endParaRPr lang="en-US" sz="6000" b="1" i="0" kern="12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Proxima Nova Semibold" panose="02000506030000020004" pitchFamily="2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F52CB-7654-DA93-0E48-14367FCF2A05}"/>
              </a:ext>
            </a:extLst>
          </p:cNvPr>
          <p:cNvSpPr txBox="1"/>
          <p:nvPr/>
        </p:nvSpPr>
        <p:spPr>
          <a:xfrm>
            <a:off x="1301916" y="5235933"/>
            <a:ext cx="9629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Proxima Nova Semibold" panose="02000506030000020004" pitchFamily="2" charset="0"/>
              </a:rPr>
              <a:t> Build sidewalks on the footpaths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82" y="1905159"/>
            <a:ext cx="11928764" cy="1049235"/>
          </a:xfrm>
        </p:spPr>
        <p:txBody>
          <a:bodyPr>
            <a:noAutofit/>
          </a:bodyPr>
          <a:lstStyle/>
          <a:p>
            <a:r>
              <a:rPr lang="en-US" sz="60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 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  <a:t>3. The formation of CAPACITY</a:t>
            </a:r>
            <a:b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</a:b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  <a:t>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Proxima Nova Semibold" panose="02000506030000020004" pitchFamily="2" charset="0"/>
              </a:rPr>
              <a:t>(to strengthen and competence and confidence)    </a:t>
            </a:r>
            <a:endParaRPr lang="en-US" sz="6000" kern="1200" dirty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  <a:p>
            <a:r>
              <a:rPr lang="en-US" sz="600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 </a:t>
            </a:r>
          </a:p>
          <a:p>
            <a:endParaRPr lang="en-US" sz="6000" b="1" i="0" dirty="0">
              <a:solidFill>
                <a:schemeClr val="accent1">
                  <a:lumMod val="60000"/>
                  <a:lumOff val="40000"/>
                </a:schemeClr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C2B53-34DC-CD10-DE62-C587A28147D0}"/>
              </a:ext>
            </a:extLst>
          </p:cNvPr>
          <p:cNvSpPr txBox="1"/>
          <p:nvPr/>
        </p:nvSpPr>
        <p:spPr>
          <a:xfrm>
            <a:off x="1662546" y="2798618"/>
            <a:ext cx="94072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Proxima Nova Semibold" panose="02000506030000020004" pitchFamily="2" charset="0"/>
              </a:rPr>
              <a:t>Experience the original prayer plan</a:t>
            </a:r>
          </a:p>
          <a:p>
            <a:endParaRPr lang="en-US" sz="4400" b="1" dirty="0">
              <a:solidFill>
                <a:schemeClr val="bg1"/>
              </a:solidFill>
              <a:latin typeface="Proxima Nova Semibold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2857FF3-E711-A863-64AA-FBC99421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E71A30-393D-3CF9-A5F2-860BE4AAD23D}"/>
              </a:ext>
            </a:extLst>
          </p:cNvPr>
          <p:cNvSpPr txBox="1"/>
          <p:nvPr/>
        </p:nvSpPr>
        <p:spPr>
          <a:xfrm>
            <a:off x="1591109" y="205720"/>
            <a:ext cx="9144000" cy="707886"/>
          </a:xfrm>
          <a:prstGeom prst="rect">
            <a:avLst/>
          </a:prstGeom>
          <a:noFill/>
          <a:effectLst>
            <a:outerShdw blurRad="235569" dist="12700" dir="8100000" algn="tr" rotWithShape="0">
              <a:srgbClr val="01040D">
                <a:alpha val="49574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spc="90" dirty="0">
                <a:solidFill>
                  <a:schemeClr val="bg1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The 2/2 Pattern for Prayer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20ACEC-2C6C-B4A6-FC3D-59E70178205B}"/>
              </a:ext>
            </a:extLst>
          </p:cNvPr>
          <p:cNvSpPr/>
          <p:nvPr/>
        </p:nvSpPr>
        <p:spPr>
          <a:xfrm>
            <a:off x="3992457" y="4226143"/>
            <a:ext cx="4341305" cy="22921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29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ECEEBC-B437-5833-F0B1-3E2AFE71DCE1}"/>
              </a:ext>
            </a:extLst>
          </p:cNvPr>
          <p:cNvSpPr txBox="1"/>
          <p:nvPr/>
        </p:nvSpPr>
        <p:spPr>
          <a:xfrm>
            <a:off x="-318782" y="18623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547F7-8094-4B7C-B7E4-A574B0A5F69C}"/>
              </a:ext>
            </a:extLst>
          </p:cNvPr>
          <p:cNvSpPr txBox="1"/>
          <p:nvPr/>
        </p:nvSpPr>
        <p:spPr>
          <a:xfrm>
            <a:off x="2144260" y="4710488"/>
            <a:ext cx="8037696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90" dirty="0">
                <a:solidFill>
                  <a:srgbClr val="229DFA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We are</a:t>
            </a:r>
          </a:p>
          <a:p>
            <a:pPr algn="ctr"/>
            <a:r>
              <a:rPr lang="en-US" sz="4000" b="1" spc="90" dirty="0">
                <a:solidFill>
                  <a:srgbClr val="229DFA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needy!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6737DC-D7AA-C12D-759D-AF60197D1488}"/>
              </a:ext>
            </a:extLst>
          </p:cNvPr>
          <p:cNvSpPr/>
          <p:nvPr/>
        </p:nvSpPr>
        <p:spPr>
          <a:xfrm>
            <a:off x="3992457" y="1136872"/>
            <a:ext cx="4341305" cy="22921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29D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816C8-8C69-DAE8-460D-0C327F0663E9}"/>
              </a:ext>
            </a:extLst>
          </p:cNvPr>
          <p:cNvSpPr txBox="1"/>
          <p:nvPr/>
        </p:nvSpPr>
        <p:spPr>
          <a:xfrm>
            <a:off x="2077152" y="1550329"/>
            <a:ext cx="8037696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90" dirty="0">
                <a:solidFill>
                  <a:srgbClr val="229DFA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He is</a:t>
            </a:r>
          </a:p>
          <a:p>
            <a:pPr algn="ctr"/>
            <a:r>
              <a:rPr lang="en-US" sz="4000" b="1" spc="90" dirty="0">
                <a:solidFill>
                  <a:srgbClr val="229DFA"/>
                </a:solidFill>
                <a:latin typeface="Russo One" panose="02000503050000020004" pitchFamily="2" charset="0"/>
                <a:ea typeface="Silom" pitchFamily="2" charset="-34"/>
                <a:cs typeface="Silom" pitchFamily="2" charset="-34"/>
              </a:rPr>
              <a:t>worthy!</a:t>
            </a:r>
          </a:p>
        </p:txBody>
      </p:sp>
      <p:pic>
        <p:nvPicPr>
          <p:cNvPr id="25" name="Picture 24" descr="A picture containing text, ax, silhouette, vector graphics&#10;&#10;Description automatically generated">
            <a:extLst>
              <a:ext uri="{FF2B5EF4-FFF2-40B4-BE49-F238E27FC236}">
                <a16:creationId xmlns:a16="http://schemas.microsoft.com/office/drawing/2014/main" id="{B76B65AB-FB81-244F-2783-706EBF91A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49" t="20402" r="22994" b="22034"/>
          <a:stretch/>
        </p:blipFill>
        <p:spPr>
          <a:xfrm flipH="1">
            <a:off x="2926441" y="2894445"/>
            <a:ext cx="845951" cy="2179578"/>
          </a:xfrm>
          <a:prstGeom prst="rect">
            <a:avLst/>
          </a:prstGeom>
        </p:spPr>
      </p:pic>
      <p:pic>
        <p:nvPicPr>
          <p:cNvPr id="26" name="Picture 25" descr="A picture containing text, ax, silhouette, vector graphics&#10;&#10;Description automatically generated">
            <a:extLst>
              <a:ext uri="{FF2B5EF4-FFF2-40B4-BE49-F238E27FC236}">
                <a16:creationId xmlns:a16="http://schemas.microsoft.com/office/drawing/2014/main" id="{5E651B95-05C6-C7EF-77A1-CF66B6FCD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49" t="20402" r="22994" b="22034"/>
          <a:stretch/>
        </p:blipFill>
        <p:spPr>
          <a:xfrm flipV="1">
            <a:off x="8517489" y="2873767"/>
            <a:ext cx="845951" cy="2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005DDE3ED0F148850BE0EF286FFFE0" ma:contentTypeVersion="17" ma:contentTypeDescription="Create a new document." ma:contentTypeScope="" ma:versionID="6d9323071d0597d748a62092c67b4bae">
  <xsd:schema xmlns:xsd="http://www.w3.org/2001/XMLSchema" xmlns:xs="http://www.w3.org/2001/XMLSchema" xmlns:p="http://schemas.microsoft.com/office/2006/metadata/properties" xmlns:ns2="b7b18062-71ef-4bc8-8573-60184d635236" xmlns:ns3="437cb193-19da-4ead-aad1-c13397854c5a" targetNamespace="http://schemas.microsoft.com/office/2006/metadata/properties" ma:root="true" ma:fieldsID="0bc7a4f071c072702bc134f14c8ac065" ns2:_="" ns3:_="">
    <xsd:import namespace="b7b18062-71ef-4bc8-8573-60184d635236"/>
    <xsd:import namespace="437cb193-19da-4ead-aad1-c13397854c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18062-71ef-4bc8-8573-60184d6352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eeece08-28a2-4362-890a-528230c06b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7cb193-19da-4ead-aad1-c13397854c5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a5af6a0-c87b-4987-a295-a439eef85836}" ma:internalName="TaxCatchAll" ma:showField="CatchAllData" ma:web="437cb193-19da-4ead-aad1-c13397854c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b18062-71ef-4bc8-8573-60184d635236">
      <Terms xmlns="http://schemas.microsoft.com/office/infopath/2007/PartnerControls"/>
    </lcf76f155ced4ddcb4097134ff3c332f>
    <TaxCatchAll xmlns="437cb193-19da-4ead-aad1-c13397854c5a" xsi:nil="true"/>
  </documentManagement>
</p:properties>
</file>

<file path=customXml/itemProps1.xml><?xml version="1.0" encoding="utf-8"?>
<ds:datastoreItem xmlns:ds="http://schemas.openxmlformats.org/officeDocument/2006/customXml" ds:itemID="{14185531-463C-497B-8958-EA29A6E6D98A}"/>
</file>

<file path=customXml/itemProps2.xml><?xml version="1.0" encoding="utf-8"?>
<ds:datastoreItem xmlns:ds="http://schemas.openxmlformats.org/officeDocument/2006/customXml" ds:itemID="{0CC07FDF-CD42-4B5D-92C9-640FE423231F}"/>
</file>

<file path=customXml/itemProps3.xml><?xml version="1.0" encoding="utf-8"?>
<ds:datastoreItem xmlns:ds="http://schemas.openxmlformats.org/officeDocument/2006/customXml" ds:itemID="{B47780C1-AB67-49A6-99B4-1C1B18DAB1B9}"/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198</Words>
  <Application>Microsoft Macintosh PowerPoint</Application>
  <PresentationFormat>Widescreen</PresentationFormat>
  <Paragraphs>64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Proxima Nova</vt:lpstr>
      <vt:lpstr>Proxima Nova Semibold</vt:lpstr>
      <vt:lpstr>Russo One</vt:lpstr>
      <vt:lpstr>1_Office Theme</vt:lpstr>
      <vt:lpstr>  </vt:lpstr>
      <vt:lpstr>  </vt:lpstr>
      <vt:lpstr>PowerPoint Presentation</vt:lpstr>
      <vt:lpstr>PowerPoint Presentation</vt:lpstr>
      <vt:lpstr>PowerPoint Presentation</vt:lpstr>
      <vt:lpstr>1. The foundation of CONVICTION (to embrace the priority and practices of Acts 6:4)     </vt:lpstr>
      <vt:lpstr>  Embrace the corporate nature of prayer   </vt:lpstr>
      <vt:lpstr> 3. The formation of CAPACITY  (to strengthen and competence and confidence)       </vt:lpstr>
      <vt:lpstr>PowerPoint Presentation</vt:lpstr>
      <vt:lpstr>PowerPoint Presentation</vt:lpstr>
      <vt:lpstr> 3. The formation of CAPACITY (to strengthen and competence and confidence)     </vt:lpstr>
      <vt:lpstr>  </vt:lpstr>
      <vt:lpstr> 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</dc:title>
  <dc:creator>Daniel Henderson</dc:creator>
  <cp:lastModifiedBy>Lowery, Macy</cp:lastModifiedBy>
  <cp:revision>3</cp:revision>
  <dcterms:created xsi:type="dcterms:W3CDTF">2024-04-12T10:46:31Z</dcterms:created>
  <dcterms:modified xsi:type="dcterms:W3CDTF">2024-04-12T14:03:18Z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0x01010098005DDE3ED0F148850BE0EF286FFFE0</vt:lpwstr>
  </property>
</Properties>
</file>