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61" r:id="rId7"/>
    <p:sldId id="259" r:id="rId8"/>
    <p:sldId id="264" r:id="rId9"/>
    <p:sldId id="265" r:id="rId10"/>
    <p:sldId id="266" r:id="rId11"/>
    <p:sldId id="260" r:id="rId12"/>
    <p:sldId id="271" r:id="rId13"/>
    <p:sldId id="27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1pPr>
    <a:lvl2pPr marL="0" marR="0" indent="457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2pPr>
    <a:lvl3pPr marL="0" marR="0" indent="914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3pPr>
    <a:lvl4pPr marL="0" marR="0" indent="1371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4pPr>
    <a:lvl5pPr marL="0" marR="0" indent="18288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5pPr>
    <a:lvl6pPr marL="0" marR="0" indent="22860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6pPr>
    <a:lvl7pPr marL="0" marR="0" indent="2743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7pPr>
    <a:lvl8pPr marL="0" marR="0" indent="3200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8pPr>
    <a:lvl9pPr marL="0" marR="0" indent="3657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2"/>
  </p:normalViewPr>
  <p:slideViewPr>
    <p:cSldViewPr snapToGrid="0">
      <p:cViewPr varScale="1">
        <p:scale>
          <a:sx n="51" d="100"/>
          <a:sy n="51" d="100"/>
        </p:scale>
        <p:origin x="1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ho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N_v6.png" descr="SN_v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5012276"/>
            <a:ext cx="21971000" cy="4652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100"/>
            </a:lvl1pPr>
            <a:lvl2pPr marL="0" indent="457200" algn="ctr">
              <a:spcBef>
                <a:spcPts val="0"/>
              </a:spcBef>
              <a:buSzTx/>
              <a:buNone/>
              <a:defRPr sz="5100"/>
            </a:lvl2pPr>
            <a:lvl3pPr marL="0" indent="914400" algn="ctr">
              <a:spcBef>
                <a:spcPts val="0"/>
              </a:spcBef>
              <a:buSzTx/>
              <a:buNone/>
              <a:defRPr sz="5100"/>
            </a:lvl3pPr>
            <a:lvl4pPr marL="0" indent="1371600" algn="ctr">
              <a:spcBef>
                <a:spcPts val="0"/>
              </a:spcBef>
              <a:buSzTx/>
              <a:buNone/>
              <a:defRPr sz="5100"/>
            </a:lvl4pPr>
            <a:lvl5pPr marL="0" indent="1828800" algn="ctr">
              <a:spcBef>
                <a:spcPts val="0"/>
              </a:spcBef>
              <a:buSzTx/>
              <a:buNone/>
              <a:defRPr sz="5100"/>
            </a:lvl5pPr>
          </a:lstStyle>
          <a:p>
            <a:r>
              <a:t>Scripture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cripture reference"/>
          <p:cNvSpPr txBox="1">
            <a:spLocks noGrp="1"/>
          </p:cNvSpPr>
          <p:nvPr>
            <p:ph type="body" sz="quarter" idx="21"/>
          </p:nvPr>
        </p:nvSpPr>
        <p:spPr>
          <a:xfrm>
            <a:off x="1206500" y="4051478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975054">
              <a:lnSpc>
                <a:spcPct val="80000"/>
              </a:lnSpc>
              <a:spcBef>
                <a:spcPts val="0"/>
              </a:spcBef>
              <a:buSzTx/>
              <a:buNone/>
              <a:defRPr sz="4941" cap="all" spc="1136">
                <a:solidFill>
                  <a:srgbClr val="50ACDF"/>
                </a:solidFill>
              </a:defRPr>
            </a:lvl1pPr>
          </a:lstStyle>
          <a:p>
            <a:r>
              <a:t>Scripture reference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-Log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546559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58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7" name="First Last"/>
          <p:cNvSpPr txBox="1">
            <a:spLocks noGrp="1"/>
          </p:cNvSpPr>
          <p:nvPr>
            <p:ph type="body" sz="half" idx="21"/>
          </p:nvPr>
        </p:nvSpPr>
        <p:spPr>
          <a:xfrm>
            <a:off x="1206498" y="8143737"/>
            <a:ext cx="21971004" cy="464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>
                <a:solidFill>
                  <a:srgbClr val="50ACDF"/>
                </a:solidFill>
              </a:defRPr>
            </a:lvl1pPr>
          </a:lstStyle>
          <a:p>
            <a:r>
              <a:t>First Last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69045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None/>
            </a:lvl1pPr>
            <a:lvl2pPr marL="0" indent="457200">
              <a:spcBef>
                <a:spcPts val="0"/>
              </a:spcBef>
              <a:buSzTx/>
              <a:buNone/>
            </a:lvl2pPr>
            <a:lvl3pPr marL="0" indent="914400">
              <a:spcBef>
                <a:spcPts val="0"/>
              </a:spcBef>
              <a:buSzTx/>
              <a:buNone/>
            </a:lvl3pPr>
            <a:lvl4pPr marL="0" indent="1371600">
              <a:spcBef>
                <a:spcPts val="0"/>
              </a:spcBef>
              <a:buSzTx/>
              <a:buNone/>
            </a:lvl4pPr>
            <a:lvl5pPr marL="0" indent="1828800">
              <a:spcBef>
                <a:spcPts val="0"/>
              </a:spcBef>
              <a:buSzTx/>
              <a:buNone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6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Body Level One…"/>
          <p:cNvSpPr txBox="1">
            <a:spLocks noGrp="1"/>
          </p:cNvSpPr>
          <p:nvPr>
            <p:ph type="body" idx="21"/>
          </p:nvPr>
        </p:nvSpPr>
        <p:spPr>
          <a:xfrm>
            <a:off x="1206500" y="2729994"/>
            <a:ext cx="21971000" cy="8256012"/>
          </a:xfrm>
          <a:prstGeom prst="rect">
            <a:avLst/>
          </a:prstGeom>
        </p:spPr>
        <p:txBody>
          <a:bodyPr/>
          <a:lstStyle>
            <a:lvl1pPr marL="571500" indent="-571500"/>
            <a:lvl2pPr marL="1181100" indent="-571500"/>
            <a:lvl3pPr marL="1790700" indent="-571500"/>
            <a:lvl4pPr marL="2400300" indent="-571500"/>
            <a:lvl5pPr marL="3009900" indent="-5715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724588"/>
            <a:ext cx="10698917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>
            <a:noAutofit/>
          </a:bodyPr>
          <a:lstStyle>
            <a:lvl1pPr marL="571500" indent="-571500"/>
            <a:lvl2pPr marL="1181100" indent="-571500"/>
            <a:lvl3pPr marL="1790700" indent="-571500"/>
            <a:lvl4pPr marL="2400300" indent="-571500"/>
            <a:lvl5pPr marL="3009900" indent="-5715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9779000" cy="149693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21971000" cy="152390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21202"/>
            <a:ext cx="21971000" cy="152618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2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98444"/>
            <a:ext cx="21971000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Agenda Subtitle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68596"/>
            <a:ext cx="21971000" cy="1583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3845659"/>
            <a:ext cx="21971000" cy="8256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2pPr marL="1219200" indent="-609600"/>
            <a:lvl3pPr marL="1828800" indent="-609600"/>
            <a:lvl4pPr marL="2438400" indent="-609600"/>
            <a:lvl5pPr marL="3048000" indent="-6096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18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1" r:id="rId10"/>
    <p:sldLayoutId id="2147483662" r:id="rId11"/>
    <p:sldLayoutId id="2147483663" r:id="rId12"/>
    <p:sldLayoutId id="2147483664" r:id="rId1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9pPr>
    </p:titleStyle>
    <p:bodyStyle>
      <a:lvl1pPr marL="609599" marR="0" indent="-609599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1181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790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2400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30099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36195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4229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4838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5448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C4A71-7E76-CBF8-4E1C-83D67B278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esentation Title">
            <a:extLst>
              <a:ext uri="{FF2B5EF4-FFF2-40B4-BE49-F238E27FC236}">
                <a16:creationId xmlns:a16="http://schemas.microsoft.com/office/drawing/2014/main" id="{FF15CC1E-AE2F-8B11-95FC-3EF09C53FD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“Engage the city”</a:t>
            </a:r>
            <a:endParaRPr dirty="0"/>
          </a:p>
        </p:txBody>
      </p:sp>
      <p:sp>
        <p:nvSpPr>
          <p:cNvPr id="156" name="First Last">
            <a:extLst>
              <a:ext uri="{FF2B5EF4-FFF2-40B4-BE49-F238E27FC236}">
                <a16:creationId xmlns:a16="http://schemas.microsoft.com/office/drawing/2014/main" id="{306DE2CA-38F5-51CC-5AEA-14AC861E1169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Jon </a:t>
            </a:r>
            <a:r>
              <a:rPr lang="en-US" dirty="0" err="1"/>
              <a:t>kelly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52697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esenta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“Engage the city”</a:t>
            </a:r>
            <a:endParaRPr dirty="0"/>
          </a:p>
        </p:txBody>
      </p:sp>
      <p:sp>
        <p:nvSpPr>
          <p:cNvPr id="156" name="First Las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Jon </a:t>
            </a:r>
            <a:r>
              <a:rPr lang="en-US" dirty="0" err="1"/>
              <a:t>kelly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Body Level On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>
              <a:effectLst/>
            </a:endParaRPr>
          </a:p>
          <a:p>
            <a:pPr marL="2057400" lvl="4" indent="-228600" algn="just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/>
                <a:latin typeface="Helvetica" pitchFamily="2" charset="0"/>
              </a:rPr>
              <a:t>What are the local spots where people gather? </a:t>
            </a:r>
            <a:r>
              <a:rPr lang="en-US" sz="4800" b="1" dirty="0">
                <a:solidFill>
                  <a:schemeClr val="bg1"/>
                </a:solidFill>
                <a:effectLst/>
                <a:latin typeface="Helvetica" pitchFamily="2" charset="0"/>
              </a:rPr>
              <a:t>(Join in)</a:t>
            </a:r>
            <a:endParaRPr lang="en-US" sz="48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2057400" lvl="4" indent="-228600" algn="just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/>
                <a:latin typeface="Helvetica" pitchFamily="2" charset="0"/>
              </a:rPr>
              <a:t>Who are the local churches in the community? </a:t>
            </a:r>
            <a:r>
              <a:rPr lang="en-US" sz="4800" b="1" dirty="0">
                <a:solidFill>
                  <a:schemeClr val="bg1"/>
                </a:solidFill>
                <a:effectLst/>
                <a:latin typeface="Helvetica" pitchFamily="2" charset="0"/>
              </a:rPr>
              <a:t>(Blessing)</a:t>
            </a:r>
            <a:endParaRPr lang="en-US" sz="48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2057400" lvl="4" indent="-228600" algn="just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/>
                <a:latin typeface="Helvetica" pitchFamily="2" charset="0"/>
              </a:rPr>
              <a:t>What Christian Organizations are in the area? </a:t>
            </a:r>
            <a:r>
              <a:rPr lang="en-US" sz="4800" b="1" dirty="0">
                <a:solidFill>
                  <a:schemeClr val="bg1"/>
                </a:solidFill>
                <a:effectLst/>
                <a:latin typeface="Helvetica" pitchFamily="2" charset="0"/>
              </a:rPr>
              <a:t>(Partner)</a:t>
            </a:r>
            <a:endParaRPr lang="en-US" sz="48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2057400" lvl="4" indent="-228600" algn="just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/>
                <a:latin typeface="Helvetica" pitchFamily="2" charset="0"/>
              </a:rPr>
              <a:t>What options are ideal for meeting? </a:t>
            </a:r>
            <a:r>
              <a:rPr lang="en-US" sz="4800" b="1" dirty="0">
                <a:solidFill>
                  <a:schemeClr val="bg1"/>
                </a:solidFill>
                <a:effectLst/>
                <a:latin typeface="Helvetica" pitchFamily="2" charset="0"/>
              </a:rPr>
              <a:t>(Planning)</a:t>
            </a:r>
            <a:endParaRPr lang="en-US" sz="48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2057400" lvl="4" indent="-228600" algn="just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/>
                <a:latin typeface="Helvetica" pitchFamily="2" charset="0"/>
              </a:rPr>
              <a:t>Who are the key voices in the neighborhood? </a:t>
            </a:r>
            <a:r>
              <a:rPr lang="en-US" sz="4400" b="1">
                <a:solidFill>
                  <a:schemeClr val="bg1"/>
                </a:solidFill>
                <a:latin typeface="Helvetica" pitchFamily="2" charset="0"/>
              </a:rPr>
              <a:t>(Awareness</a:t>
            </a:r>
            <a:r>
              <a:rPr lang="en-US" sz="4400" b="1">
                <a:solidFill>
                  <a:schemeClr val="bg1"/>
                </a:solidFill>
                <a:effectLst/>
                <a:latin typeface="Helvetica" pitchFamily="2" charset="0"/>
              </a:rPr>
              <a:t>)</a:t>
            </a:r>
            <a:endParaRPr lang="en-US" sz="48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8800" dirty="0"/>
              <a:t>If your church left the community, would people even know? And would they care?</a:t>
            </a:r>
            <a:endParaRPr sz="8800" dirty="0"/>
          </a:p>
        </p:txBody>
      </p:sp>
      <p:sp>
        <p:nvSpPr>
          <p:cNvPr id="161" name="Scripture referenc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4018F-6F54-D2EF-FC99-8D91F402D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>
            <a:extLst>
              <a:ext uri="{FF2B5EF4-FFF2-40B4-BE49-F238E27FC236}">
                <a16:creationId xmlns:a16="http://schemas.microsoft.com/office/drawing/2014/main" id="{B4AFD02E-B040-6ADF-162E-CFF7C523608F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016000" y="5571076"/>
            <a:ext cx="22377400" cy="5528724"/>
          </a:xfrm>
          <a:prstGeom prst="rect">
            <a:avLst/>
          </a:prstGeom>
        </p:spPr>
        <p:txBody>
          <a:bodyPr/>
          <a:lstStyle/>
          <a:p>
            <a:r>
              <a:rPr lang="en-US" sz="8800" dirty="0"/>
              <a:t>“For we are His workmanship, created in Christ Jesus for good works, which God prepared beforehand, that we should walk in them.”</a:t>
            </a:r>
            <a:endParaRPr sz="8800" dirty="0"/>
          </a:p>
        </p:txBody>
      </p:sp>
      <p:sp>
        <p:nvSpPr>
          <p:cNvPr id="161" name="Scripture reference">
            <a:extLst>
              <a:ext uri="{FF2B5EF4-FFF2-40B4-BE49-F238E27FC236}">
                <a16:creationId xmlns:a16="http://schemas.microsoft.com/office/drawing/2014/main" id="{15143AC4-4991-D169-7FE8-80C0F40FB425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3594278"/>
            <a:ext cx="21971000" cy="93477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8000" dirty="0"/>
              <a:t>Ephesians 2:10</a:t>
            </a:r>
            <a:endParaRPr sz="8000" dirty="0"/>
          </a:p>
        </p:txBody>
      </p:sp>
    </p:spTree>
    <p:extLst>
      <p:ext uri="{BB962C8B-B14F-4D97-AF65-F5344CB8AC3E}">
        <p14:creationId xmlns:p14="http://schemas.microsoft.com/office/powerpoint/2010/main" val="324548096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13D11-07A0-B7B8-62DD-F455508E1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Body Level One…">
            <a:extLst>
              <a:ext uri="{FF2B5EF4-FFF2-40B4-BE49-F238E27FC236}">
                <a16:creationId xmlns:a16="http://schemas.microsoft.com/office/drawing/2014/main" id="{2B42F567-5B2C-0596-4B34-BCDD989778DD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>
              <a:effectLst/>
            </a:endParaRPr>
          </a:p>
          <a:p>
            <a:pPr marL="2057400" lvl="4" indent="-228600" algn="just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/>
                <a:latin typeface="Helvetica" pitchFamily="2" charset="0"/>
              </a:rPr>
              <a:t>What is your target area?</a:t>
            </a:r>
          </a:p>
          <a:p>
            <a:pPr marL="2057400" lvl="4" indent="-228600" algn="just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/>
                <a:latin typeface="Helvetica" pitchFamily="2" charset="0"/>
              </a:rPr>
              <a:t>What is your community demographics? </a:t>
            </a:r>
          </a:p>
          <a:p>
            <a:pPr marL="2057400" lvl="4" indent="-228600" algn="just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/>
                <a:latin typeface="Helvetica" pitchFamily="2" charset="0"/>
              </a:rPr>
              <a:t>What community connections are vital for you to make? </a:t>
            </a:r>
            <a:endParaRPr lang="en-US" sz="4800" b="1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2057400" lvl="4" indent="-228600" algn="just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Do you have a “Community Access Pipeline”.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94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C2426-DDDC-B5CB-651D-7C92AC169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Body Level One…">
            <a:extLst>
              <a:ext uri="{FF2B5EF4-FFF2-40B4-BE49-F238E27FC236}">
                <a16:creationId xmlns:a16="http://schemas.microsoft.com/office/drawing/2014/main" id="{754D5B63-1987-5B30-4DF4-656ED1D7A18E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>
              <a:effectLst/>
            </a:endParaRPr>
          </a:p>
          <a:p>
            <a:pPr marL="2057400" lvl="4" indent="-228600" algn="just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/>
                <a:latin typeface="Helvetica" pitchFamily="2" charset="0"/>
              </a:rPr>
              <a:t>What are the local spots where people gather? </a:t>
            </a:r>
            <a:r>
              <a:rPr lang="en-US" sz="4800" b="1" dirty="0">
                <a:solidFill>
                  <a:schemeClr val="bg1"/>
                </a:solidFill>
                <a:effectLst/>
                <a:latin typeface="Helvetica" pitchFamily="2" charset="0"/>
              </a:rPr>
              <a:t>(Join in)</a:t>
            </a:r>
            <a:endParaRPr lang="en-US" sz="48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2057400" lvl="4" indent="-228600" algn="just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/>
                <a:latin typeface="Helvetica" pitchFamily="2" charset="0"/>
              </a:rPr>
              <a:t>Who are the local churches in the community? </a:t>
            </a:r>
            <a:r>
              <a:rPr lang="en-US" sz="4800" b="1" dirty="0">
                <a:solidFill>
                  <a:schemeClr val="bg1"/>
                </a:solidFill>
                <a:effectLst/>
                <a:latin typeface="Helvetica" pitchFamily="2" charset="0"/>
              </a:rPr>
              <a:t>(Blessing)</a:t>
            </a:r>
            <a:endParaRPr lang="en-US" sz="48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2057400" lvl="4" indent="-228600" algn="just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/>
                <a:latin typeface="Helvetica" pitchFamily="2" charset="0"/>
              </a:rPr>
              <a:t>What Christian Organizations are in the area? </a:t>
            </a:r>
            <a:r>
              <a:rPr lang="en-US" sz="4800" b="1" dirty="0">
                <a:solidFill>
                  <a:schemeClr val="bg1"/>
                </a:solidFill>
                <a:effectLst/>
                <a:latin typeface="Helvetica" pitchFamily="2" charset="0"/>
              </a:rPr>
              <a:t>(Partner)</a:t>
            </a:r>
            <a:endParaRPr lang="en-US" sz="48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2057400" lvl="4" indent="-228600" algn="just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/>
                <a:latin typeface="Helvetica" pitchFamily="2" charset="0"/>
              </a:rPr>
              <a:t>What options are ideal for meeting? </a:t>
            </a:r>
            <a:r>
              <a:rPr lang="en-US" sz="4800" b="1" dirty="0">
                <a:solidFill>
                  <a:schemeClr val="bg1"/>
                </a:solidFill>
                <a:effectLst/>
                <a:latin typeface="Helvetica" pitchFamily="2" charset="0"/>
              </a:rPr>
              <a:t>(Planning)</a:t>
            </a:r>
            <a:endParaRPr lang="en-US" sz="48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2057400" lvl="4" indent="-228600" algn="just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/>
                <a:latin typeface="Helvetica" pitchFamily="2" charset="0"/>
              </a:rPr>
              <a:t>Who are the key voices in the neighborhood? </a:t>
            </a:r>
            <a:r>
              <a:rPr lang="en-US" sz="4400" b="1">
                <a:solidFill>
                  <a:schemeClr val="bg1"/>
                </a:solidFill>
                <a:latin typeface="Helvetica" pitchFamily="2" charset="0"/>
              </a:rPr>
              <a:t>(Awareness</a:t>
            </a:r>
            <a:r>
              <a:rPr lang="en-US" sz="4400" b="1">
                <a:solidFill>
                  <a:schemeClr val="bg1"/>
                </a:solidFill>
                <a:effectLst/>
                <a:latin typeface="Helvetica" pitchFamily="2" charset="0"/>
              </a:rPr>
              <a:t>)</a:t>
            </a:r>
            <a:endParaRPr lang="en-US" sz="48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223632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/>
          <p:cNvSpPr txBox="1">
            <a:spLocks noGrp="1"/>
          </p:cNvSpPr>
          <p:nvPr>
            <p:ph type="title"/>
          </p:nvPr>
        </p:nvSpPr>
        <p:spPr>
          <a:xfrm>
            <a:off x="1206500" y="1659648"/>
            <a:ext cx="21971000" cy="158302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Critical success factors</a:t>
            </a:r>
            <a:endParaRPr dirty="0"/>
          </a:p>
        </p:txBody>
      </p:sp>
      <p:sp>
        <p:nvSpPr>
          <p:cNvPr id="16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65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Prayer Driven</a:t>
            </a:r>
          </a:p>
          <a:p>
            <a:r>
              <a:rPr lang="en-US" dirty="0"/>
              <a:t>Biblically Based</a:t>
            </a:r>
          </a:p>
          <a:p>
            <a:r>
              <a:rPr lang="en-US" dirty="0"/>
              <a:t>Vision Embraced</a:t>
            </a:r>
          </a:p>
          <a:p>
            <a:r>
              <a:rPr lang="en-US" dirty="0"/>
              <a:t>Leaders Equipped</a:t>
            </a:r>
          </a:p>
          <a:p>
            <a:r>
              <a:rPr lang="en-US" dirty="0"/>
              <a:t>Urgency Created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36625-0BCA-E9F2-EC5B-B44742B3F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8B43E4AB-F3C5-7806-72D5-7F5619359E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659648"/>
            <a:ext cx="21971000" cy="158302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Best Practices</a:t>
            </a:r>
            <a:endParaRPr dirty="0"/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5C5DD146-22F3-424E-0923-6A104F320B49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9772CB43-72BA-6BDB-CC83-588B406465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Ministry of Presence</a:t>
            </a:r>
          </a:p>
          <a:p>
            <a:r>
              <a:rPr lang="en-US" dirty="0"/>
              <a:t>Community Access Pipeline</a:t>
            </a:r>
          </a:p>
          <a:p>
            <a:r>
              <a:rPr lang="en-US" dirty="0"/>
              <a:t>“Go to them” culture</a:t>
            </a:r>
          </a:p>
        </p:txBody>
      </p:sp>
    </p:spTree>
    <p:extLst>
      <p:ext uri="{BB962C8B-B14F-4D97-AF65-F5344CB8AC3E}">
        <p14:creationId xmlns:p14="http://schemas.microsoft.com/office/powerpoint/2010/main" val="281465419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Black"/>
        <a:ea typeface="Avenir Black"/>
        <a:cs typeface="Avenir Black"/>
      </a:majorFont>
      <a:minorFont>
        <a:latin typeface="Avenir Black"/>
        <a:ea typeface="Avenir Black"/>
        <a:cs typeface="Avenir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Black"/>
        <a:ea typeface="Avenir Black"/>
        <a:cs typeface="Avenir Black"/>
      </a:majorFont>
      <a:minorFont>
        <a:latin typeface="Avenir Black"/>
        <a:ea typeface="Avenir Black"/>
        <a:cs typeface="Avenir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b18062-71ef-4bc8-8573-60184d635236">
      <Terms xmlns="http://schemas.microsoft.com/office/infopath/2007/PartnerControls"/>
    </lcf76f155ced4ddcb4097134ff3c332f>
    <TaxCatchAll xmlns="437cb193-19da-4ead-aad1-c13397854c5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05DDE3ED0F148850BE0EF286FFFE0" ma:contentTypeVersion="15" ma:contentTypeDescription="Create a new document." ma:contentTypeScope="" ma:versionID="bacb2b678ce1a6fafd1c313921dddfc3">
  <xsd:schema xmlns:xsd="http://www.w3.org/2001/XMLSchema" xmlns:xs="http://www.w3.org/2001/XMLSchema" xmlns:p="http://schemas.microsoft.com/office/2006/metadata/properties" xmlns:ns2="b7b18062-71ef-4bc8-8573-60184d635236" xmlns:ns3="437cb193-19da-4ead-aad1-c13397854c5a" targetNamespace="http://schemas.microsoft.com/office/2006/metadata/properties" ma:root="true" ma:fieldsID="3bc7435cf6059a573583853161ca148d" ns2:_="" ns3:_="">
    <xsd:import namespace="b7b18062-71ef-4bc8-8573-60184d635236"/>
    <xsd:import namespace="437cb193-19da-4ead-aad1-c13397854c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18062-71ef-4bc8-8573-60184d6352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eeece08-28a2-4362-890a-528230c06b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cb193-19da-4ead-aad1-c13397854c5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a5af6a0-c87b-4987-a295-a439eef85836}" ma:internalName="TaxCatchAll" ma:showField="CatchAllData" ma:web="437cb193-19da-4ead-aad1-c13397854c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29C1F2-23B9-4CCE-AC06-7FCF6B3C26DE}">
  <ds:schemaRefs>
    <ds:schemaRef ds:uri="http://schemas.microsoft.com/office/2006/metadata/properties"/>
    <ds:schemaRef ds:uri="http://schemas.microsoft.com/office/infopath/2007/PartnerControls"/>
    <ds:schemaRef ds:uri="b7b18062-71ef-4bc8-8573-60184d635236"/>
    <ds:schemaRef ds:uri="437cb193-19da-4ead-aad1-c13397854c5a"/>
  </ds:schemaRefs>
</ds:datastoreItem>
</file>

<file path=customXml/itemProps2.xml><?xml version="1.0" encoding="utf-8"?>
<ds:datastoreItem xmlns:ds="http://schemas.openxmlformats.org/officeDocument/2006/customXml" ds:itemID="{F7F1191E-3086-4D4C-B97F-86C6EECEF6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EE95FD-72F8-4DA6-BC3E-C4E9C3D393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b18062-71ef-4bc8-8573-60184d635236"/>
    <ds:schemaRef ds:uri="437cb193-19da-4ead-aad1-c13397854c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234</Words>
  <Application>Microsoft Macintosh PowerPoint</Application>
  <PresentationFormat>Custom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Black</vt:lpstr>
      <vt:lpstr>Avenir Book</vt:lpstr>
      <vt:lpstr>Helvetica</vt:lpstr>
      <vt:lpstr>Helvetica Neue</vt:lpstr>
      <vt:lpstr>MontserratRoman-Medium</vt:lpstr>
      <vt:lpstr>21_BasicWhite</vt:lpstr>
      <vt:lpstr>PowerPoint Presentation</vt:lpstr>
      <vt:lpstr>“Engage the city”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Critical success factors</vt:lpstr>
      <vt:lpstr>Best Practices</vt:lpstr>
      <vt:lpstr>“Engage the city”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Lowery, Macy</cp:lastModifiedBy>
  <cp:revision>5</cp:revision>
  <dcterms:modified xsi:type="dcterms:W3CDTF">2024-11-07T17:29:41Z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0x01010098005DDE3ED0F148850BE0EF286FFFE0</vt:lpwstr>
  </property>
</Properties>
</file>