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64" r:id="rId7"/>
    <p:sldId id="258" r:id="rId8"/>
    <p:sldId id="260" r:id="rId9"/>
    <p:sldId id="288" r:id="rId10"/>
    <p:sldId id="289" r:id="rId11"/>
    <p:sldId id="300" r:id="rId12"/>
    <p:sldId id="295" r:id="rId13"/>
    <p:sldId id="293" r:id="rId14"/>
    <p:sldId id="299" r:id="rId15"/>
    <p:sldId id="296" r:id="rId16"/>
    <p:sldId id="297" r:id="rId17"/>
    <p:sldId id="298" r:id="rId18"/>
    <p:sldId id="268" r:id="rId19"/>
    <p:sldId id="269" r:id="rId20"/>
    <p:sldId id="270" r:id="rId21"/>
    <p:sldId id="266" r:id="rId22"/>
    <p:sldId id="279" r:id="rId23"/>
    <p:sldId id="281" r:id="rId24"/>
    <p:sldId id="282" r:id="rId25"/>
    <p:sldId id="276" r:id="rId26"/>
    <p:sldId id="277" r:id="rId27"/>
    <p:sldId id="263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F4"/>
    <a:srgbClr val="00A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3"/>
    <p:restoredTop sz="94635"/>
  </p:normalViewPr>
  <p:slideViewPr>
    <p:cSldViewPr snapToGrid="0">
      <p:cViewPr varScale="1">
        <p:scale>
          <a:sx n="52" d="100"/>
          <a:sy n="52" d="100"/>
        </p:scale>
        <p:origin x="6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488511"/>
            <a:ext cx="21971000" cy="89159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376E8-A46E-1AEC-5275-E3C5A3F64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9B7565E3-F89E-CEBA-4189-819892312E7A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06500" y="5012276"/>
            <a:ext cx="21971000" cy="3717468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Luego dijeron: «Vamos, edifiquémonos una ciudad y una torre cuya cúspide llegue hasta los cielos, y hagámonos un nombre famoso, para que no seamos dispersados sobre la superficie de toda la tierra». </a:t>
            </a: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000DB484-F5BB-2446-C4D9-8150440A161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GENESIS 11:4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19527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F1A4-6140-DEAA-EC1E-33106233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7C779D50-4788-8410-06AD-D6DD3FA01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 Bíblica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283BF34D-872B-83D4-BB1B-52C1CE14798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4341379"/>
            <a:ext cx="21971000" cy="6063010"/>
          </a:xfrm>
          <a:prstGeom prst="rect">
            <a:avLst/>
          </a:prstGeom>
        </p:spPr>
        <p:txBody>
          <a:bodyPr/>
          <a:lstStyle/>
          <a:p>
            <a:r>
              <a:rPr lang="es-ES_tradnl" sz="5500" noProof="1"/>
              <a:t>La</a:t>
            </a:r>
            <a:r>
              <a:rPr lang="es-ES_tradnl" sz="5500" noProof="1">
                <a:latin typeface="+mn-ea"/>
              </a:rPr>
              <a:t> CrEACIÓN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>
                <a:latin typeface="+mn-ea"/>
              </a:rPr>
              <a:t>	    </a:t>
            </a:r>
            <a:r>
              <a:rPr lang="es-ES_tradnl" sz="5500" noProof="1"/>
              <a:t>La</a:t>
            </a:r>
            <a:r>
              <a:rPr lang="es-ES_tradnl" sz="5500" noProof="1">
                <a:latin typeface="+mn-ea"/>
              </a:rPr>
              <a:t> caída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/>
              <a:t>		      La </a:t>
            </a:r>
            <a:r>
              <a:rPr lang="es-ES_tradnl" sz="5500" noProof="1">
                <a:latin typeface="+mn-ea"/>
              </a:rPr>
              <a:t>REDENCiÓn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>
                <a:latin typeface="+mn-ea"/>
              </a:rPr>
              <a:t>			</a:t>
            </a:r>
          </a:p>
          <a:p>
            <a:endParaRPr lang="es-ES_tradnl" sz="5500" noProof="1"/>
          </a:p>
        </p:txBody>
      </p:sp>
    </p:spTree>
    <p:extLst>
      <p:ext uri="{BB962C8B-B14F-4D97-AF65-F5344CB8AC3E}">
        <p14:creationId xmlns:p14="http://schemas.microsoft.com/office/powerpoint/2010/main" val="2014027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B364D-BECB-02A0-C2D4-5C827D9A4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4194DCC7-014C-F10F-1F2B-797BCA91E42A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06500" y="5012276"/>
            <a:ext cx="21971000" cy="1845724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“El Verbo se hizo carne, y habitó entre nosotros, y vimos Su gloria, gloria como del unigénito del Padre, lleno de gracia y de verdad.</a:t>
            </a:r>
            <a:r>
              <a:rPr lang="es-ES_tradnl" noProof="1"/>
              <a:t>”</a:t>
            </a: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AD39D3B2-B898-0E90-EEAA-2EF2144C815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1:14 (NBLA)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52A93-6BAB-BC02-3717-E55FDF28F193}"/>
              </a:ext>
            </a:extLst>
          </p:cNvPr>
          <p:cNvSpPr txBox="1"/>
          <p:nvPr/>
        </p:nvSpPr>
        <p:spPr>
          <a:xfrm>
            <a:off x="6098060" y="6426953"/>
            <a:ext cx="12196118" cy="862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11309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8F2E-8767-55D8-553D-BB4068C2C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68A4F7C4-F079-20E3-4546-D8EAFA00996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06500" y="5012275"/>
            <a:ext cx="21971000" cy="4181151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“Porque agradó al Padre que en Él habitara toda la plenitud, </a:t>
            </a:r>
            <a:r>
              <a:rPr lang="es-ES_tradnl" b="1" baseline="30000" dirty="0"/>
              <a:t>20 </a:t>
            </a:r>
            <a:r>
              <a:rPr lang="es-ES_tradnl" dirty="0"/>
              <a:t>y por medio de Él reconciliar todas las cosas consigo, habiendo hecho la paz por medio de la sangre de Su cruz, por medio de Él, repito</a:t>
            </a:r>
            <a:r>
              <a:rPr lang="es-ES_tradnl" i="1" dirty="0"/>
              <a:t>,</a:t>
            </a:r>
            <a:r>
              <a:rPr lang="es-ES_tradnl" dirty="0"/>
              <a:t> ya sean las que están en la tierra o las que están en los cielos.</a:t>
            </a:r>
            <a:r>
              <a:rPr lang="es-ES_tradnl" noProof="1"/>
              <a:t>”</a:t>
            </a: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9E46A02E-AD41-B600-CC08-9F5EE629E9C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noProof="1"/>
              <a:t>Colosenses</a:t>
            </a:r>
            <a:r>
              <a:rPr lang="en-US" dirty="0"/>
              <a:t> 1:19-20 (NBLA)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49E6B-1EC5-8FAF-044F-FB799327045E}"/>
              </a:ext>
            </a:extLst>
          </p:cNvPr>
          <p:cNvSpPr txBox="1"/>
          <p:nvPr/>
        </p:nvSpPr>
        <p:spPr>
          <a:xfrm>
            <a:off x="6098060" y="6426953"/>
            <a:ext cx="12196118" cy="862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09963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AF4D6-6141-9652-5E8B-EFFCF7C6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138E7BD4-4C54-19F2-17FB-C3C08771DF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 Bíblica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79E0EB49-3197-1462-7125-71F7D260F65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4341379"/>
            <a:ext cx="21971000" cy="6063010"/>
          </a:xfrm>
          <a:prstGeom prst="rect">
            <a:avLst/>
          </a:prstGeom>
        </p:spPr>
        <p:txBody>
          <a:bodyPr/>
          <a:lstStyle/>
          <a:p>
            <a:r>
              <a:rPr lang="es-ES_tradnl" sz="5500" noProof="1"/>
              <a:t>La</a:t>
            </a:r>
            <a:r>
              <a:rPr lang="es-ES_tradnl" sz="5500" noProof="1">
                <a:latin typeface="+mn-ea"/>
              </a:rPr>
              <a:t> CrEACIÓN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>
                <a:latin typeface="+mn-ea"/>
              </a:rPr>
              <a:t>	    </a:t>
            </a:r>
            <a:r>
              <a:rPr lang="es-ES_tradnl" sz="5500" noProof="1"/>
              <a:t>La</a:t>
            </a:r>
            <a:r>
              <a:rPr lang="es-ES_tradnl" sz="5500" noProof="1">
                <a:latin typeface="+mn-ea"/>
              </a:rPr>
              <a:t> caída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/>
              <a:t>		       La </a:t>
            </a:r>
            <a:r>
              <a:rPr lang="es-ES_tradnl" sz="5500" noProof="1">
                <a:latin typeface="+mn-ea"/>
              </a:rPr>
              <a:t>REDENCiÓn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>
                <a:latin typeface="+mn-ea"/>
              </a:rPr>
              <a:t>			</a:t>
            </a:r>
            <a:r>
              <a:rPr lang="es-ES_tradnl" sz="5500" noProof="1"/>
              <a:t>         La </a:t>
            </a:r>
            <a:r>
              <a:rPr lang="es-ES_tradnl" sz="5500" noProof="1">
                <a:latin typeface="+mn-ea"/>
              </a:rPr>
              <a:t>RESTAURACiÓn</a:t>
            </a:r>
          </a:p>
          <a:p>
            <a:endParaRPr lang="es-ES_tradnl" sz="5500" noProof="1">
              <a:latin typeface="+mn-ea"/>
            </a:endParaRPr>
          </a:p>
          <a:p>
            <a:endParaRPr lang="es-ES_tradnl" sz="5500" noProof="1"/>
          </a:p>
        </p:txBody>
      </p:sp>
    </p:spTree>
    <p:extLst>
      <p:ext uri="{BB962C8B-B14F-4D97-AF65-F5344CB8AC3E}">
        <p14:creationId xmlns:p14="http://schemas.microsoft.com/office/powerpoint/2010/main" val="4791578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F9EB8-014E-999A-950C-9FE05DC8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99217C95-6E6E-E045-B234-F2D065D8C530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06500" y="5012275"/>
            <a:ext cx="21971000" cy="7344481"/>
          </a:xfrm>
          <a:prstGeom prst="rect">
            <a:avLst/>
          </a:prstGeom>
        </p:spPr>
        <p:txBody>
          <a:bodyPr/>
          <a:lstStyle/>
          <a:p>
            <a:r>
              <a:rPr lang="es-ES_tradnl" noProof="1"/>
              <a:t>“Entonces vi un cielo nuevo y una tierra nueva, porque el primer cielo y la primera tierra pasaron, y el mar ya no existe. </a:t>
            </a:r>
            <a:r>
              <a:rPr lang="es-ES_tradnl" b="1" baseline="30000" noProof="1"/>
              <a:t>2 </a:t>
            </a:r>
            <a:r>
              <a:rPr lang="es-ES_tradnl" noProof="1"/>
              <a:t>Y vi la ciudad santa, la nueva Jerusalén, que descendía del cielo, de Dios, preparada como una novia ataviada para su esposo. </a:t>
            </a:r>
            <a:r>
              <a:rPr lang="es-ES_tradnl" b="1" baseline="30000" noProof="1"/>
              <a:t>3 </a:t>
            </a:r>
            <a:r>
              <a:rPr lang="es-ES_tradnl" noProof="1"/>
              <a:t>Entonces oí una gran voz que decía desde el trono: «El tabernáculo de Dios está entre los hombres, y Él habitará entre ellos y ellos serán Su pueblo, y Dios mismo estará entre ellos. </a:t>
            </a:r>
            <a:r>
              <a:rPr lang="es-ES_tradnl" b="1" baseline="30000" noProof="1"/>
              <a:t>4 </a:t>
            </a:r>
            <a:r>
              <a:rPr lang="es-ES_tradnl" noProof="1"/>
              <a:t>Él enjugará toda lágrima de sus ojos, y ya no habrá muerte, ni habrá más duelo, ni clamor, ni dolor, porque las primeras cosas han pasado». </a:t>
            </a:r>
            <a:r>
              <a:rPr lang="en-US" b="1" baseline="30000" dirty="0"/>
              <a:t>5 </a:t>
            </a:r>
            <a:r>
              <a:rPr lang="en-US" dirty="0"/>
              <a:t>El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sentado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trono</a:t>
            </a:r>
            <a:r>
              <a:rPr lang="en-US" dirty="0"/>
              <a:t> </a:t>
            </a:r>
            <a:r>
              <a:rPr lang="en-US" dirty="0" err="1"/>
              <a:t>dijo</a:t>
            </a:r>
            <a:r>
              <a:rPr lang="en-US" dirty="0"/>
              <a:t>: «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hago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cosas</a:t>
            </a:r>
            <a:r>
              <a:rPr lang="en-US" dirty="0"/>
              <a:t>».</a:t>
            </a:r>
            <a:r>
              <a:rPr lang="es-ES_tradnl" noProof="1"/>
              <a:t>”</a:t>
            </a: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601DAF2-08B9-2021-128E-E496C67E3A8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noProof="1"/>
              <a:t>Apocalipsis</a:t>
            </a:r>
            <a:r>
              <a:rPr lang="en-US" dirty="0"/>
              <a:t> 21:1-4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4890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3F5C-2026-4377-971E-3721BC19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1999D503-A01A-892F-3114-DC73FB6E0ED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Jesús les dijo otra vez: </a:t>
            </a:r>
            <a:r>
              <a:rPr lang="es-ES_tradnl" b="0" i="0" dirty="0">
                <a:solidFill>
                  <a:schemeClr val="bg1"/>
                </a:solidFill>
                <a:effectLst/>
                <a:latin typeface="system-ui"/>
              </a:rPr>
              <a:t>«Paz a ustedes</a:t>
            </a:r>
            <a:r>
              <a:rPr lang="es-ES_tradnl" dirty="0">
                <a:solidFill>
                  <a:schemeClr val="bg1"/>
                </a:solidFill>
                <a:latin typeface="system-ui"/>
              </a:rPr>
              <a:t>; co</a:t>
            </a:r>
            <a:r>
              <a:rPr lang="es-ES_tradnl" dirty="0"/>
              <a:t>mo el Padre me ha enviado, así también yo los envió</a:t>
            </a:r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».</a:t>
            </a:r>
            <a:endParaRPr lang="es-ES_tradnl"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2CDB6C0-177B-D281-4487-1FA38F21CE0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20:21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3167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DD50-08F3-44FE-DC12-FCA2B6F5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atement">
            <a:extLst>
              <a:ext uri="{FF2B5EF4-FFF2-40B4-BE49-F238E27FC236}">
                <a16:creationId xmlns:a16="http://schemas.microsoft.com/office/drawing/2014/main" id="{ECA888DA-291D-EE6D-CAA2-B16D5E206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Adoramos a un Salvador </a:t>
            </a:r>
            <a:r>
              <a:rPr lang="es-ES_tradnl" dirty="0">
                <a:solidFill>
                  <a:schemeClr val="bg1"/>
                </a:solidFill>
              </a:rPr>
              <a:t>enviado</a:t>
            </a:r>
            <a:r>
              <a:rPr lang="es-ES_tradnl" dirty="0"/>
              <a:t>, </a:t>
            </a:r>
            <a:br>
              <a:rPr lang="es-ES_tradnl" dirty="0"/>
            </a:br>
            <a:r>
              <a:rPr lang="es-ES_tradnl" dirty="0"/>
              <a:t>por lo tanto, somos un pueblo </a:t>
            </a:r>
            <a:r>
              <a:rPr lang="es-ES_tradnl" dirty="0">
                <a:solidFill>
                  <a:schemeClr val="bg1"/>
                </a:solidFill>
              </a:rPr>
              <a:t>enviado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4421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6A0D-BC88-F954-D3FC-8107C1BFD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45863A6-A467-5E9A-2CFC-A68EB4039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B37573FA-8AAD-2695-4141-99DBB70C064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E1C7BC2-4CBB-02EA-EA8B-A3DE8B544A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estén. (Hechos 1:8)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01630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AA296-B9B2-7A3A-FAE6-DFD3DDAFF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519AEEE6-6ACA-EA1B-1B59-B71CEDFECB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E11AFDC2-EBF1-1B45-3369-77CD7F3D83D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6184A144-9C6E-D77B-482D-0DE5596A48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05881"/>
            <a:ext cx="21971000" cy="9712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4800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estén. (Hechos 1:8) 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Estudie e involúcrese </a:t>
            </a:r>
            <a:r>
              <a:rPr lang="es-ES_tradnl" b="1" dirty="0">
                <a:latin typeface="+mj-ea"/>
                <a:ea typeface="+mj-ea"/>
              </a:rPr>
              <a:t>en su comunidad</a:t>
            </a:r>
            <a:r>
              <a:rPr lang="es-ES_tradnl" dirty="0"/>
              <a:t>. (Jeremías 29:4-7; Hechos 17)</a:t>
            </a:r>
          </a:p>
          <a:p>
            <a:pPr lvl="3">
              <a:buSzPct val="110000"/>
              <a:buFont typeface="Wingdings" pitchFamily="2" charset="2"/>
              <a:buChar char="ü"/>
            </a:pPr>
            <a:r>
              <a:rPr lang="es-ES_tradnl" dirty="0"/>
              <a:t>Reúnase con gente clave de la comunidad</a:t>
            </a:r>
          </a:p>
          <a:p>
            <a:pPr lvl="3">
              <a:buSzPct val="110000"/>
              <a:buFont typeface="Wingdings" pitchFamily="2" charset="2"/>
              <a:buChar char="ü"/>
            </a:pPr>
            <a:r>
              <a:rPr lang="es-ES_tradnl" dirty="0"/>
              <a:t>Busque entender el arte y la música de su comunidad</a:t>
            </a:r>
          </a:p>
          <a:p>
            <a:pPr lvl="3">
              <a:buSzPct val="110000"/>
              <a:buFont typeface="Wingdings" pitchFamily="2" charset="2"/>
              <a:buChar char="ü"/>
            </a:pPr>
            <a:r>
              <a:rPr lang="es-ES_tradnl" dirty="0"/>
              <a:t>Adopte 1 </a:t>
            </a:r>
            <a:r>
              <a:rPr lang="es-ES_tradnl" dirty="0">
                <a:latin typeface="+mj-ea"/>
              </a:rPr>
              <a:t>escuela</a:t>
            </a:r>
            <a:r>
              <a:rPr lang="es-ES_tradnl" dirty="0"/>
              <a:t> y </a:t>
            </a:r>
            <a:r>
              <a:rPr lang="es-ES_tradnl" b="1" dirty="0"/>
              <a:t>1 estación de</a:t>
            </a:r>
            <a:r>
              <a:rPr lang="es-ES_tradnl" dirty="0"/>
              <a:t> </a:t>
            </a:r>
            <a:r>
              <a:rPr lang="es-ES_tradnl" dirty="0">
                <a:latin typeface="+mj-ea"/>
              </a:rPr>
              <a:t>policía</a:t>
            </a:r>
            <a:r>
              <a:rPr lang="es-ES_tradnl" dirty="0"/>
              <a:t> en su comunidad</a:t>
            </a:r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32662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828B0-24A0-747E-3108-D226A562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E862-E401-30FB-1244-AFB1B9525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C9CB78A4-3864-59C6-6743-45BDF2F14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CAAB9AB2-30FF-B5BE-3A02-3564799A6A0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24412271-DEEA-D37A-0FD7-F1615CDAB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05881"/>
            <a:ext cx="21971000" cy="9712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4800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estén. (Hechos 1:8) 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Estudie e involúcrese </a:t>
            </a:r>
            <a:r>
              <a:rPr lang="es-ES_tradnl" b="1" dirty="0">
                <a:latin typeface="+mj-ea"/>
                <a:ea typeface="+mj-ea"/>
              </a:rPr>
              <a:t>en su comunidad</a:t>
            </a:r>
            <a:r>
              <a:rPr lang="es-ES_tradnl" dirty="0"/>
              <a:t>. (Jeremías 29:4-7; Hechos 17)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</a:rPr>
              <a:t>los domingos</a:t>
            </a:r>
            <a:r>
              <a:rPr lang="es-ES_tradnl" dirty="0"/>
              <a:t>. (Hechos 2:42-47)</a:t>
            </a:r>
            <a:endParaRPr lang="es-ES_tradnl" i="1" dirty="0"/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5144006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95B20-772B-735B-1747-CBCB26D54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1397CEAF-E14C-5BDE-DD52-F87A64A3F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568F1DB3-6E36-C0F2-8C99-FBFDC8435E0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A95FF695-27F6-08AE-B2F5-225EB32EA0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05881"/>
            <a:ext cx="21971000" cy="9712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4800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estén. (Hechos 1:8) 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Estudie e involúcrese </a:t>
            </a:r>
            <a:r>
              <a:rPr lang="es-ES_tradnl" b="1" dirty="0">
                <a:latin typeface="+mj-ea"/>
                <a:ea typeface="+mj-ea"/>
              </a:rPr>
              <a:t>en su comunidad</a:t>
            </a:r>
            <a:r>
              <a:rPr lang="es-ES_tradnl" dirty="0"/>
              <a:t>. (Jeremías 29:4-7; Hechos 17)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</a:rPr>
              <a:t>los domingos</a:t>
            </a:r>
            <a:r>
              <a:rPr lang="es-ES_tradnl" dirty="0"/>
              <a:t>. (Hechos 2:42-47)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</a:rPr>
              <a:t>hospitalidad</a:t>
            </a:r>
            <a:r>
              <a:rPr lang="es-ES_tradnl" dirty="0"/>
              <a:t>. (Levítico 19:34; Hechos 28:30-31)</a:t>
            </a:r>
            <a:endParaRPr lang="es-ES_tradnl" i="1" dirty="0"/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348418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4FDC-C509-D6D0-D518-8A2A67BB0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072D87FB-1EB1-BAEF-E93D-2732421F1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3ED15B16-5754-5AF3-4DBE-7F38649EC31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60D90805-F0BC-39C3-7052-2563A4C4A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45658"/>
            <a:ext cx="21971000" cy="98703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</a:rPr>
              <a:t>misioneros</a:t>
            </a:r>
            <a:r>
              <a:rPr lang="es-ES_tradnl" dirty="0"/>
              <a:t> donde estén. (Hechos 1:8) 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Estudie e involúcrese </a:t>
            </a:r>
            <a:r>
              <a:rPr lang="es-ES_tradnl" b="1" dirty="0">
                <a:latin typeface="+mj-ea"/>
              </a:rPr>
              <a:t>en su comunidad</a:t>
            </a:r>
            <a:r>
              <a:rPr lang="es-ES_tradnl" dirty="0"/>
              <a:t>. (Jeremías 29:4-7; Hechos 17)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</a:rPr>
              <a:t>los domingos</a:t>
            </a:r>
            <a:r>
              <a:rPr lang="es-ES_tradnl" dirty="0"/>
              <a:t>. (Hechos 2:42-47)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</a:rPr>
              <a:t>hospitalidad</a:t>
            </a:r>
            <a:r>
              <a:rPr lang="es-ES_tradnl" dirty="0"/>
              <a:t>. (Levítico 19:34; Hechos 28:30-31)</a:t>
            </a:r>
            <a:endParaRPr lang="es-ES_tradnl" i="1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Use la narrativa bíblica para compartir </a:t>
            </a:r>
            <a:r>
              <a:rPr lang="es-ES_tradnl" dirty="0">
                <a:latin typeface="+mj-ea"/>
                <a:ea typeface="+mj-ea"/>
              </a:rPr>
              <a:t>el evangelio</a:t>
            </a:r>
            <a:r>
              <a:rPr lang="es-ES_tradnl" dirty="0"/>
              <a:t>. (Lucas 24:27)</a:t>
            </a:r>
          </a:p>
          <a:p>
            <a:pPr lvl="4">
              <a:buFont typeface="Wingdings" pitchFamily="2" charset="2"/>
              <a:buChar char="ü"/>
            </a:pPr>
            <a:r>
              <a:rPr lang="es-ES_tradnl" i="1" dirty="0"/>
              <a:t>¿Qué está mal con el mundo?</a:t>
            </a:r>
          </a:p>
          <a:p>
            <a:pPr lvl="4">
              <a:buFont typeface="Wingdings" pitchFamily="2" charset="2"/>
              <a:buChar char="ü"/>
            </a:pPr>
            <a:r>
              <a:rPr lang="es-ES_tradnl" i="1" dirty="0"/>
              <a:t>¿Qué o quién lo arreglará?</a:t>
            </a:r>
          </a:p>
        </p:txBody>
      </p:sp>
    </p:spTree>
    <p:extLst>
      <p:ext uri="{BB962C8B-B14F-4D97-AF65-F5344CB8AC3E}">
        <p14:creationId xmlns:p14="http://schemas.microsoft.com/office/powerpoint/2010/main" val="416035353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2EA05-6739-0759-B94B-E1CD92B4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8C1F90E-8130-E6DD-DBAE-C071D56C1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25514C3D-B400-C2FB-F742-D07B5FCAF72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AD4990BC-B004-9EFB-1576-229B1A90B7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45659"/>
            <a:ext cx="21971000" cy="85358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</a:rPr>
              <a:t>misioneros</a:t>
            </a:r>
            <a:r>
              <a:rPr lang="es-ES_tradnl" dirty="0"/>
              <a:t> donde estén. (Hechos 1:8) 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Estudie e involúcrese </a:t>
            </a:r>
            <a:r>
              <a:rPr lang="es-ES_tradnl" b="1" dirty="0">
                <a:latin typeface="+mj-ea"/>
              </a:rPr>
              <a:t>en su comunidad</a:t>
            </a:r>
            <a:r>
              <a:rPr lang="es-ES_tradnl" dirty="0"/>
              <a:t>. (Jeremías 29:4-7; Hechos 17; 19:9-10)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</a:rPr>
              <a:t>hospitalidad</a:t>
            </a:r>
            <a:r>
              <a:rPr lang="es-ES_tradnl" dirty="0"/>
              <a:t>. (Levítico 19:34; Hechos 28:30-31)</a:t>
            </a:r>
            <a:endParaRPr lang="es-ES_tradnl" i="1" dirty="0"/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Use la narrativa bíblica para compartir </a:t>
            </a:r>
            <a:r>
              <a:rPr lang="es-ES_tradnl" dirty="0">
                <a:latin typeface="+mj-ea"/>
              </a:rPr>
              <a:t>el evangelio</a:t>
            </a:r>
            <a:r>
              <a:rPr lang="es-ES_tradnl" dirty="0"/>
              <a:t>. (Lucas 24:27)</a:t>
            </a:r>
          </a:p>
          <a:p>
            <a:pPr marL="914400" indent="-914400">
              <a:buSzPct val="110000"/>
              <a:buFont typeface="+mj-lt"/>
              <a:buAutoNum type="arabicPeriod"/>
            </a:pPr>
            <a:r>
              <a:rPr lang="es-ES_tradnl" dirty="0"/>
              <a:t>Utilice los </a:t>
            </a:r>
            <a:r>
              <a:rPr lang="es-ES_tradnl" dirty="0">
                <a:latin typeface="+mj-ea"/>
                <a:ea typeface="+mj-ea"/>
              </a:rPr>
              <a:t>recursos</a:t>
            </a:r>
            <a:r>
              <a:rPr lang="es-ES_tradnl" dirty="0"/>
              <a:t> que Dios le ha puesto a su alcance.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05768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00%"/>
          <p:cNvSpPr txBox="1">
            <a:spLocks noGrp="1"/>
          </p:cNvSpPr>
          <p:nvPr>
            <p:ph type="body" idx="1"/>
          </p:nvPr>
        </p:nvSpPr>
        <p:spPr>
          <a:xfrm>
            <a:off x="1206500" y="360947"/>
            <a:ext cx="21971000" cy="5187296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Recursos</a:t>
            </a:r>
          </a:p>
        </p:txBody>
      </p:sp>
      <p:sp>
        <p:nvSpPr>
          <p:cNvPr id="172" name="Fact information"/>
          <p:cNvSpPr txBox="1">
            <a:spLocks noGrp="1"/>
          </p:cNvSpPr>
          <p:nvPr>
            <p:ph type="body" idx="21"/>
          </p:nvPr>
        </p:nvSpPr>
        <p:spPr>
          <a:xfrm>
            <a:off x="1206500" y="5909190"/>
            <a:ext cx="21971000" cy="70986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send relief</a:t>
            </a:r>
            <a:br>
              <a:rPr lang="en-US" dirty="0">
                <a:latin typeface="+mj-ea"/>
                <a:ea typeface="+mj-ea"/>
              </a:rPr>
            </a:br>
            <a:r>
              <a:rPr lang="en-US" sz="4000" dirty="0">
                <a:solidFill>
                  <a:schemeClr val="bg1"/>
                </a:solidFill>
              </a:rPr>
              <a:t>sendrelief.org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CARE PORTAL</a:t>
            </a:r>
            <a:br>
              <a:rPr lang="en-US" dirty="0"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</a:rPr>
              <a:t>careportal.org</a:t>
            </a:r>
            <a:endParaRPr lang="en-US" sz="3800" dirty="0"/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NAMB Demographics</a:t>
            </a:r>
            <a:br>
              <a:rPr lang="en-US" dirty="0"/>
            </a:br>
            <a:r>
              <a:rPr lang="es-E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namb.net/contact/demographics-request/</a:t>
            </a:r>
            <a:b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796A-C3A6-E53C-D447-31A01DB2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74DD4766-97A8-DAD2-8539-9345AF709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Influye </a:t>
            </a:r>
            <a:br>
              <a:rPr lang="es-ES_tradnl" dirty="0"/>
            </a:br>
            <a:r>
              <a:rPr lang="es-ES_tradnl" dirty="0"/>
              <a:t>en tu ciudad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C0B34-4768-0A6A-5534-8C4D3235C8D6}"/>
              </a:ext>
            </a:extLst>
          </p:cNvPr>
          <p:cNvSpPr txBox="1"/>
          <p:nvPr/>
        </p:nvSpPr>
        <p:spPr>
          <a:xfrm>
            <a:off x="1206496" y="8232109"/>
            <a:ext cx="12200020" cy="1000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s-ES_tradnl" sz="7200" dirty="0">
                <a:solidFill>
                  <a:srgbClr val="57BEF3"/>
                </a:solidFill>
              </a:rPr>
              <a:t>JORGE RODRÍGUEZ</a:t>
            </a:r>
            <a:endParaRPr lang="es-ES_tradnl" sz="7200" dirty="0"/>
          </a:p>
        </p:txBody>
      </p:sp>
    </p:spTree>
    <p:extLst>
      <p:ext uri="{BB962C8B-B14F-4D97-AF65-F5344CB8AC3E}">
        <p14:creationId xmlns:p14="http://schemas.microsoft.com/office/powerpoint/2010/main" val="26206319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_tradnl" dirty="0">
                <a:solidFill>
                  <a:srgbClr val="57BEF3"/>
                </a:solidFill>
              </a:rPr>
              <a:t>EJERCICIO</a:t>
            </a:r>
            <a:br>
              <a:rPr lang="es-ES_tradnl" dirty="0">
                <a:solidFill>
                  <a:srgbClr val="57BEF3"/>
                </a:solidFill>
              </a:rPr>
            </a:br>
            <a:br>
              <a:rPr lang="es-ES_tradnl" dirty="0"/>
            </a:br>
            <a:br>
              <a:rPr lang="es-ES_tradnl" sz="3600" dirty="0"/>
            </a:br>
            <a:r>
              <a:rPr lang="es-ES_tradnl" sz="6000" b="1" dirty="0">
                <a:latin typeface="Avenir Heavy" panose="02000503020000020003" pitchFamily="2" charset="0"/>
              </a:rPr>
              <a:t>¿Qué Razones tenemos como PASTORES para influir CON EL EVANGELIO nuestras ciudades?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 Bíblica</a:t>
            </a:r>
          </a:p>
        </p:txBody>
      </p:sp>
      <p:sp>
        <p:nvSpPr>
          <p:cNvPr id="164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4341379"/>
            <a:ext cx="21971000" cy="2516621"/>
          </a:xfrm>
          <a:prstGeom prst="rect">
            <a:avLst/>
          </a:prstGeom>
        </p:spPr>
        <p:txBody>
          <a:bodyPr/>
          <a:lstStyle/>
          <a:p>
            <a:r>
              <a:rPr lang="es-ES_tradnl" sz="5500" noProof="1"/>
              <a:t>La</a:t>
            </a:r>
            <a:r>
              <a:rPr lang="es-ES_tradnl" sz="5500" noProof="1">
                <a:latin typeface="+mn-ea"/>
              </a:rPr>
              <a:t> CrEACIÓN</a:t>
            </a:r>
            <a:endParaRPr lang="es-ES_tradnl" sz="5500" noProof="1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7875-EAD8-BFDA-0C8D-C32B4FD2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764A0AA2-54F0-334B-8DAE-28FC2A52680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“</a:t>
            </a:r>
            <a:r>
              <a:rPr lang="es-ES_tradnl" noProof="1"/>
              <a:t>En el principio Dios creó los cielos y la tierra. </a:t>
            </a:r>
            <a:r>
              <a:rPr lang="es-ES_tradnl" b="1" baseline="30000" noProof="1"/>
              <a:t>2 </a:t>
            </a:r>
            <a:r>
              <a:rPr lang="es-ES_tradnl" noProof="1"/>
              <a:t>La tierra estaba sin orden y vacía, y las tinieblas cubrían la superficie del abismo, y el Espíritu de Dios se movía sobre la superficie de las aguas. ”</a:t>
            </a:r>
            <a:endParaRPr lang="es-ES_tradnl"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EEAB24EF-8F91-97DB-CA37-258D562B1C26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Genesis 1:1-2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2319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834A3-4908-A6CF-F322-B2AEFC74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5A9883CE-C15C-375A-4082-4413F80B08B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b="1" baseline="30000" dirty="0"/>
              <a:t>27 </a:t>
            </a:r>
            <a:r>
              <a:rPr lang="es-ES_tradnl" dirty="0"/>
              <a:t>Dios creó al hombre a imagen Suya, a imagen de Dios lo creó; varón y hembra los creó. </a:t>
            </a:r>
            <a:r>
              <a:rPr lang="es-ES_tradnl" b="1" baseline="30000" dirty="0"/>
              <a:t>28 </a:t>
            </a:r>
            <a:r>
              <a:rPr lang="es-ES_tradnl" dirty="0"/>
              <a:t>Dios los bendijo y les dijo: </a:t>
            </a:r>
            <a:r>
              <a:rPr lang="es-ES_tradnl" i="1" dirty="0"/>
              <a:t>«Sean fecundos y multiplíquense. Llenen la tierra y sométanla. Ejerzan dominio sobre los peces del mar, sobre las aves del cielo y sobre todo ser viviente que se mueve sobre la tierra»</a:t>
            </a:r>
            <a:r>
              <a:rPr lang="es-ES_tradnl" i="1" noProof="1"/>
              <a:t> </a:t>
            </a:r>
            <a:endParaRPr lang="es-ES_tradnl" i="1"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B7432A58-B566-7046-2CE4-9A14C989EED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Genesis 1:27-28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7387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D0F11-530F-511D-5747-1B5A2DE9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D9EE987D-D3C3-BFBA-BBD7-66729EA75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 Bíblica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32F58DE5-1778-B9E8-FE1A-8EDFEC7CB9C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4341379"/>
            <a:ext cx="21971000" cy="6063010"/>
          </a:xfrm>
          <a:prstGeom prst="rect">
            <a:avLst/>
          </a:prstGeom>
        </p:spPr>
        <p:txBody>
          <a:bodyPr/>
          <a:lstStyle/>
          <a:p>
            <a:r>
              <a:rPr lang="es-ES_tradnl" sz="5500" noProof="1"/>
              <a:t>La</a:t>
            </a:r>
            <a:r>
              <a:rPr lang="es-ES_tradnl" sz="5500" noProof="1">
                <a:latin typeface="+mn-ea"/>
              </a:rPr>
              <a:t> CrEACIÓN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>
                <a:latin typeface="+mn-ea"/>
              </a:rPr>
              <a:t>	    </a:t>
            </a:r>
            <a:r>
              <a:rPr lang="es-ES_tradnl" sz="5500" noProof="1"/>
              <a:t>La</a:t>
            </a:r>
            <a:r>
              <a:rPr lang="es-ES_tradnl" sz="5500" noProof="1">
                <a:latin typeface="+mn-ea"/>
              </a:rPr>
              <a:t> caída</a:t>
            </a: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/>
              <a:t>		    </a:t>
            </a:r>
            <a:endParaRPr lang="es-ES_tradnl" sz="5500" noProof="1">
              <a:latin typeface="+mn-ea"/>
            </a:endParaRPr>
          </a:p>
          <a:p>
            <a:endParaRPr lang="es-ES_tradnl" sz="5500" noProof="1">
              <a:latin typeface="+mn-ea"/>
            </a:endParaRPr>
          </a:p>
          <a:p>
            <a:r>
              <a:rPr lang="es-ES_tradnl" sz="5500" noProof="1">
                <a:latin typeface="+mn-ea"/>
              </a:rPr>
              <a:t>			</a:t>
            </a:r>
          </a:p>
          <a:p>
            <a:endParaRPr lang="es-ES_tradnl" sz="5500" noProof="1"/>
          </a:p>
        </p:txBody>
      </p:sp>
    </p:spTree>
    <p:extLst>
      <p:ext uri="{BB962C8B-B14F-4D97-AF65-F5344CB8AC3E}">
        <p14:creationId xmlns:p14="http://schemas.microsoft.com/office/powerpoint/2010/main" val="9497811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83FC4-3B68-CAB2-7E5E-54F80D91A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D02574FA-3A1A-EDF1-AD6E-CEC3BBAF168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06500" y="5012276"/>
            <a:ext cx="21971000" cy="1845724"/>
          </a:xfrm>
          <a:prstGeom prst="rect">
            <a:avLst/>
          </a:prstGeom>
        </p:spPr>
        <p:txBody>
          <a:bodyPr/>
          <a:lstStyle/>
          <a:p>
            <a:r>
              <a:rPr lang="es-ES_tradnl" noProof="1"/>
              <a:t>“Todos nosotros nos descarriamos como ovejas,</a:t>
            </a:r>
            <a:br>
              <a:rPr lang="es-ES_tradnl" noProof="1"/>
            </a:br>
            <a:r>
              <a:rPr lang="es-ES_tradnl" noProof="1"/>
              <a:t>nos apartamos cada cual por su camino”</a:t>
            </a: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C18667AA-AC38-7B32-2EF6-09BE5148F48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Isaias 53:6 (NBLA)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5DC6B-3AF6-F1F4-F80A-59D45953E9B5}"/>
              </a:ext>
            </a:extLst>
          </p:cNvPr>
          <p:cNvSpPr txBox="1"/>
          <p:nvPr/>
        </p:nvSpPr>
        <p:spPr>
          <a:xfrm>
            <a:off x="6098060" y="6426953"/>
            <a:ext cx="12196118" cy="862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11506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5" ma:contentTypeDescription="Create a new document." ma:contentTypeScope="" ma:versionID="bacb2b678ce1a6fafd1c313921dddfc3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3bc7435cf6059a573583853161ca148d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</ds:schemaRefs>
</ds:datastoreItem>
</file>

<file path=customXml/itemProps2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E95FD-72F8-4DA6-BC3E-C4E9C3D393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18062-71ef-4bc8-8573-60184d635236"/>
    <ds:schemaRef ds:uri="437cb193-19da-4ead-aad1-c13397854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13035</TotalTime>
  <Words>972</Words>
  <Application>Microsoft Macintosh PowerPoint</Application>
  <PresentationFormat>Custom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Avenir Black</vt:lpstr>
      <vt:lpstr>Avenir Book</vt:lpstr>
      <vt:lpstr>Avenir Heavy</vt:lpstr>
      <vt:lpstr>Georgia</vt:lpstr>
      <vt:lpstr>Helvetica Neue</vt:lpstr>
      <vt:lpstr>MontserratRoman-Medium</vt:lpstr>
      <vt:lpstr>system-ui</vt:lpstr>
      <vt:lpstr>Times New Roman</vt:lpstr>
      <vt:lpstr>Wingdings</vt:lpstr>
      <vt:lpstr>21_BasicWhite</vt:lpstr>
      <vt:lpstr>PowerPoint Presentation</vt:lpstr>
      <vt:lpstr>PowerPoint Presentation</vt:lpstr>
      <vt:lpstr>Influye  en tu ciudad</vt:lpstr>
      <vt:lpstr>EJERCICIO   ¿Qué Razones tenemos como PASTORES para influir CON EL EVANGELIO nuestras ciudades?</vt:lpstr>
      <vt:lpstr>Una teología Bíblica</vt:lpstr>
      <vt:lpstr>PowerPoint Presentation</vt:lpstr>
      <vt:lpstr>PowerPoint Presentation</vt:lpstr>
      <vt:lpstr>Una teología Bíblica</vt:lpstr>
      <vt:lpstr>PowerPoint Presentation</vt:lpstr>
      <vt:lpstr>PowerPoint Presentation</vt:lpstr>
      <vt:lpstr>Una teología Bíblica</vt:lpstr>
      <vt:lpstr>PowerPoint Presentation</vt:lpstr>
      <vt:lpstr>PowerPoint Presentation</vt:lpstr>
      <vt:lpstr>Una teología Bíblica</vt:lpstr>
      <vt:lpstr>PowerPoint Presentation</vt:lpstr>
      <vt:lpstr>PowerPoint Presentation</vt:lpstr>
      <vt:lpstr>PowerPoint Presentation</vt:lpstr>
      <vt:lpstr>6 métodos</vt:lpstr>
      <vt:lpstr>6 métodos</vt:lpstr>
      <vt:lpstr>6 métodos</vt:lpstr>
      <vt:lpstr>6 métodos</vt:lpstr>
      <vt:lpstr>6 métodos</vt:lpstr>
      <vt:lpstr>6 métodos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Rodriguez, Jorge</cp:lastModifiedBy>
  <cp:revision>150</cp:revision>
  <dcterms:modified xsi:type="dcterms:W3CDTF">2026-03-04T13:41:38Z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</Properties>
</file>