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88" r:id="rId2"/>
    <p:sldId id="294" r:id="rId3"/>
    <p:sldId id="312" r:id="rId4"/>
    <p:sldId id="311" r:id="rId5"/>
    <p:sldId id="313" r:id="rId6"/>
    <p:sldId id="314" r:id="rId7"/>
    <p:sldId id="304" r:id="rId8"/>
    <p:sldId id="307" r:id="rId9"/>
    <p:sldId id="295" r:id="rId10"/>
    <p:sldId id="296" r:id="rId11"/>
    <p:sldId id="289" r:id="rId12"/>
    <p:sldId id="263" r:id="rId13"/>
    <p:sldId id="264" r:id="rId14"/>
    <p:sldId id="306" r:id="rId15"/>
    <p:sldId id="290" r:id="rId16"/>
    <p:sldId id="292" r:id="rId17"/>
    <p:sldId id="308" r:id="rId18"/>
    <p:sldId id="315" r:id="rId19"/>
    <p:sldId id="30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02"/>
    <p:restoredTop sz="95624"/>
  </p:normalViewPr>
  <p:slideViewPr>
    <p:cSldViewPr snapToGrid="0" showGuides="1">
      <p:cViewPr varScale="1">
        <p:scale>
          <a:sx n="107" d="100"/>
          <a:sy n="107" d="100"/>
        </p:scale>
        <p:origin x="736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84A8A-5F5B-6645-ABC8-087AD2570DBD}" type="datetimeFigureOut">
              <a:rPr lang="en-US" smtClean="0"/>
              <a:t>3/2/26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ECDFC-F816-4E4F-B171-B3AD7FA6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13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ECDFC-F816-4E4F-B171-B3AD7FA6F2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4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ECDFC-F816-4E4F-B171-B3AD7FA6F2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81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ECDFC-F816-4E4F-B171-B3AD7FA6F2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4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ECDFC-F816-4E4F-B171-B3AD7FA6F2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ECDFC-F816-4E4F-B171-B3AD7FA6F2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29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ECDFC-F816-4E4F-B171-B3AD7FA6F2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95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ECDFC-F816-4E4F-B171-B3AD7FA6F2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8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5852-D3C1-4391-ABFD-F32A2BF793E0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2B37-D1E2-43BD-98A0-8F6DA262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8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5852-D3C1-4391-ABFD-F32A2BF793E0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2B37-D1E2-43BD-98A0-8F6DA262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6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5852-D3C1-4391-ABFD-F32A2BF793E0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2B37-D1E2-43BD-98A0-8F6DA262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5852-D3C1-4391-ABFD-F32A2BF793E0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2B37-D1E2-43BD-98A0-8F6DA262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5852-D3C1-4391-ABFD-F32A2BF793E0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2B37-D1E2-43BD-98A0-8F6DA262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5852-D3C1-4391-ABFD-F32A2BF793E0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2B37-D1E2-43BD-98A0-8F6DA262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5852-D3C1-4391-ABFD-F32A2BF793E0}" type="datetimeFigureOut">
              <a:rPr lang="en-US" smtClean="0"/>
              <a:t>3/2/26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2B37-D1E2-43BD-98A0-8F6DA262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5852-D3C1-4391-ABFD-F32A2BF793E0}" type="datetimeFigureOut">
              <a:rPr lang="en-US" smtClean="0"/>
              <a:t>3/2/26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2B37-D1E2-43BD-98A0-8F6DA262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7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5852-D3C1-4391-ABFD-F32A2BF793E0}" type="datetimeFigureOut">
              <a:rPr lang="en-US" smtClean="0"/>
              <a:t>3/2/26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2B37-D1E2-43BD-98A0-8F6DA262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5852-D3C1-4391-ABFD-F32A2BF793E0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2B37-D1E2-43BD-98A0-8F6DA262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5852-D3C1-4391-ABFD-F32A2BF793E0}" type="datetimeFigureOut">
              <a:rPr lang="en-US" smtClean="0"/>
              <a:t>3/2/26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C2B37-D1E2-43BD-98A0-8F6DA262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3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F5852-D3C1-4391-ABFD-F32A2BF793E0}" type="datetimeFigureOut">
              <a:rPr lang="en-US" smtClean="0"/>
              <a:t>3/2/26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C2B37-D1E2-43BD-98A0-8F6DA262F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06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ayingleader.com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69609548/dc7274d068?share=copy&amp;fl=sv&amp;fe=c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4" y="3235196"/>
            <a:ext cx="9291215" cy="1049235"/>
          </a:xfrm>
        </p:spPr>
        <p:txBody>
          <a:bodyPr>
            <a:normAutofit/>
          </a:bodyPr>
          <a:lstStyle/>
          <a:p>
            <a:r>
              <a:rPr lang="en-US" sz="6600" b="0" i="0" kern="1200" cap="all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 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9" y="-949128"/>
            <a:ext cx="10903352" cy="3437681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4000" dirty="0">
              <a:latin typeface="Proxima Nova Semibold" panose="02000506030000020004" pitchFamily="50" charset="0"/>
            </a:endParaRPr>
          </a:p>
          <a:p>
            <a:pPr lvl="0">
              <a:lnSpc>
                <a:spcPct val="100000"/>
              </a:lnSpc>
            </a:pPr>
            <a:endParaRPr lang="en-US" sz="4000" dirty="0">
              <a:solidFill>
                <a:srgbClr val="FFC000"/>
              </a:solidFill>
              <a:latin typeface="Proxima Nova Semibold" panose="02000506030000020004" pitchFamily="50" charset="0"/>
            </a:endParaRPr>
          </a:p>
          <a:p>
            <a:pPr>
              <a:lnSpc>
                <a:spcPct val="200000"/>
              </a:lnSpc>
            </a:pPr>
            <a:endParaRPr lang="en-US" sz="6600" b="1" cap="all" dirty="0">
              <a:solidFill>
                <a:schemeClr val="tx1">
                  <a:lumMod val="95000"/>
                </a:schemeClr>
              </a:solidFill>
              <a:latin typeface="Proxima Nova Semibold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7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784" y="3702334"/>
            <a:ext cx="9291215" cy="1049235"/>
          </a:xfrm>
        </p:spPr>
        <p:txBody>
          <a:bodyPr>
            <a:normAutofit fontScale="90000"/>
          </a:bodyPr>
          <a:lstStyle/>
          <a:p>
            <a:r>
              <a:rPr lang="en-US" sz="6600" b="0" i="0" kern="1200" cap="all" dirty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Proxima Nova Semibold" panose="02000506030000020004" pitchFamily="2" charset="0"/>
              </a:rPr>
              <a:t>Embrace the corporate nature of prayer</a:t>
            </a:r>
            <a:br>
              <a:rPr lang="en-US" b="1" dirty="0">
                <a:solidFill>
                  <a:schemeClr val="bg1"/>
                </a:solidFill>
                <a:latin typeface="Proxima Nova Semibold" panose="02000506030000020004" pitchFamily="2" charset="0"/>
              </a:rPr>
            </a:br>
            <a:br>
              <a:rPr lang="en-US" b="1" dirty="0">
                <a:solidFill>
                  <a:schemeClr val="bg1"/>
                </a:solidFill>
                <a:latin typeface="Proxima Nova Semibold" panose="02000506030000020004" pitchFamily="2" charset="0"/>
              </a:rPr>
            </a:br>
            <a:br>
              <a:rPr lang="en-US" b="1" dirty="0">
                <a:solidFill>
                  <a:schemeClr val="bg1"/>
                </a:solidFill>
                <a:latin typeface="Proxima Nova Semibold" panose="02000506030000020004" pitchFamily="2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9" y="-949128"/>
            <a:ext cx="10903352" cy="3437681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4000" dirty="0">
              <a:latin typeface="Proxima Nova Semibold" panose="02000506030000020004" pitchFamily="50" charset="0"/>
            </a:endParaRPr>
          </a:p>
          <a:p>
            <a:pPr lvl="0">
              <a:lnSpc>
                <a:spcPct val="100000"/>
              </a:lnSpc>
            </a:pPr>
            <a:endParaRPr lang="en-US" sz="4000" dirty="0">
              <a:solidFill>
                <a:srgbClr val="FFC000"/>
              </a:solidFill>
              <a:latin typeface="Proxima Nova Semibold" panose="02000506030000020004" pitchFamily="50" charset="0"/>
            </a:endParaRPr>
          </a:p>
          <a:p>
            <a:pPr>
              <a:lnSpc>
                <a:spcPct val="200000"/>
              </a:lnSpc>
            </a:pPr>
            <a:endParaRPr lang="en-US" sz="6600" b="1" cap="all" dirty="0">
              <a:solidFill>
                <a:schemeClr val="tx1">
                  <a:lumMod val="95000"/>
                </a:schemeClr>
              </a:solidFill>
              <a:latin typeface="Proxima Nova Semibold" panose="02000506030000020004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8F489A-7437-244D-CA9C-03EE268177FB}"/>
              </a:ext>
            </a:extLst>
          </p:cNvPr>
          <p:cNvSpPr txBox="1"/>
          <p:nvPr/>
        </p:nvSpPr>
        <p:spPr>
          <a:xfrm>
            <a:off x="825659" y="597830"/>
            <a:ext cx="1045194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roxima Nova Semibold" panose="02000506030000020004" pitchFamily="2" charset="0"/>
                <a:ea typeface="+mj-ea"/>
                <a:cs typeface="+mj-cs"/>
              </a:rPr>
              <a:t>2. The focus on COMMUNITY</a:t>
            </a:r>
          </a:p>
          <a:p>
            <a:r>
              <a:rPr lang="en-US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Semibold" panose="02000506030000020004" pitchFamily="2" charset="0"/>
              </a:rPr>
              <a:t>(to inspire</a:t>
            </a:r>
            <a:r>
              <a:rPr lang="en-US" sz="4400" b="1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roxima Nova Semibold" panose="02000506030000020004" pitchFamily="2" charset="0"/>
                <a:ea typeface="+mj-ea"/>
                <a:cs typeface="+mj-cs"/>
              </a:rPr>
              <a:t> and invigorate perseverance)</a:t>
            </a:r>
          </a:p>
          <a:p>
            <a:r>
              <a:rPr lang="en-US" sz="6000" b="1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roxima Nova Semibold" panose="02000506030000020004" pitchFamily="2" charset="0"/>
                <a:ea typeface="+mj-ea"/>
                <a:cs typeface="+mj-cs"/>
              </a:rPr>
              <a:t> </a:t>
            </a:r>
          </a:p>
          <a:p>
            <a:endParaRPr lang="en-US" sz="6000" b="1" i="0" kern="12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Proxima Nova Semibold" panose="02000506030000020004" pitchFamily="2" charset="0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F52CB-7654-DA93-0E48-14367FCF2A05}"/>
              </a:ext>
            </a:extLst>
          </p:cNvPr>
          <p:cNvSpPr txBox="1"/>
          <p:nvPr/>
        </p:nvSpPr>
        <p:spPr>
          <a:xfrm>
            <a:off x="1301916" y="5235933"/>
            <a:ext cx="9629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Proxima Nova Semibold" panose="02000506030000020004" pitchFamily="2" charset="0"/>
              </a:rPr>
              <a:t> Build sidewalks on the footpaths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1905159"/>
            <a:ext cx="11928764" cy="1049235"/>
          </a:xfrm>
        </p:spPr>
        <p:txBody>
          <a:bodyPr>
            <a:noAutofit/>
          </a:bodyPr>
          <a:lstStyle/>
          <a:p>
            <a:r>
              <a:rPr lang="en-US" sz="600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 </a:t>
            </a:r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Semibold" panose="02000506030000020004" pitchFamily="2" charset="0"/>
              </a:rPr>
              <a:t>3. The formation of CAPACITY</a:t>
            </a:r>
            <a:b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Semibold" panose="02000506030000020004" pitchFamily="2" charset="0"/>
              </a:rPr>
            </a:br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Semibold" panose="02000506030000020004" pitchFamily="2" charset="0"/>
              </a:rPr>
              <a:t> </a:t>
            </a: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Semibold" panose="02000506030000020004" pitchFamily="2" charset="0"/>
              </a:rPr>
              <a:t>(to strengthen and competence and confidence)    </a:t>
            </a:r>
            <a:endParaRPr lang="en-US" sz="6000" kern="1200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n-US" sz="600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 </a:t>
            </a:r>
          </a:p>
          <a:p>
            <a:endParaRPr lang="en-US" sz="6000" b="1" i="0" dirty="0">
              <a:solidFill>
                <a:schemeClr val="accent1">
                  <a:lumMod val="60000"/>
                  <a:lumOff val="40000"/>
                </a:schemeClr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C2B53-34DC-CD10-DE62-C587A28147D0}"/>
              </a:ext>
            </a:extLst>
          </p:cNvPr>
          <p:cNvSpPr txBox="1"/>
          <p:nvPr/>
        </p:nvSpPr>
        <p:spPr>
          <a:xfrm>
            <a:off x="1662546" y="2798618"/>
            <a:ext cx="94072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Proxima Nova Semibold" panose="02000506030000020004" pitchFamily="2" charset="0"/>
              </a:rPr>
              <a:t>Experience the original prayer plan</a:t>
            </a:r>
          </a:p>
          <a:p>
            <a:endParaRPr lang="en-US" sz="4400" b="1" dirty="0">
              <a:solidFill>
                <a:schemeClr val="bg1"/>
              </a:solidFill>
              <a:latin typeface="Proxima Nova Semibold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32857FF3-E711-A863-64AA-FBC99421F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E71A30-393D-3CF9-A5F2-860BE4AAD23D}"/>
              </a:ext>
            </a:extLst>
          </p:cNvPr>
          <p:cNvSpPr txBox="1"/>
          <p:nvPr/>
        </p:nvSpPr>
        <p:spPr>
          <a:xfrm>
            <a:off x="1591109" y="205720"/>
            <a:ext cx="9144000" cy="707886"/>
          </a:xfrm>
          <a:prstGeom prst="rect">
            <a:avLst/>
          </a:prstGeom>
          <a:noFill/>
          <a:effectLst>
            <a:outerShdw blurRad="235569" dist="12700" dir="8100000" algn="tr" rotWithShape="0">
              <a:srgbClr val="01040D">
                <a:alpha val="49574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spc="90" dirty="0">
                <a:solidFill>
                  <a:schemeClr val="bg1"/>
                </a:solidFill>
                <a:latin typeface="Russo One" panose="02000503050000020004" pitchFamily="2" charset="0"/>
                <a:ea typeface="Silom" pitchFamily="2" charset="-34"/>
                <a:cs typeface="Silom" pitchFamily="2" charset="-34"/>
              </a:rPr>
              <a:t>The 2/2 Pattern for Prayer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220ACEC-2C6C-B4A6-FC3D-59E70178205B}"/>
              </a:ext>
            </a:extLst>
          </p:cNvPr>
          <p:cNvSpPr/>
          <p:nvPr/>
        </p:nvSpPr>
        <p:spPr>
          <a:xfrm>
            <a:off x="3992457" y="4226143"/>
            <a:ext cx="4341305" cy="22921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29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CEEBC-B437-5833-F0B1-3E2AFE71DCE1}"/>
              </a:ext>
            </a:extLst>
          </p:cNvPr>
          <p:cNvSpPr txBox="1"/>
          <p:nvPr/>
        </p:nvSpPr>
        <p:spPr>
          <a:xfrm>
            <a:off x="-318782" y="1862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B547F7-8094-4B7C-B7E4-A574B0A5F69C}"/>
              </a:ext>
            </a:extLst>
          </p:cNvPr>
          <p:cNvSpPr txBox="1"/>
          <p:nvPr/>
        </p:nvSpPr>
        <p:spPr>
          <a:xfrm>
            <a:off x="2144260" y="4710488"/>
            <a:ext cx="8037696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90" dirty="0">
                <a:solidFill>
                  <a:srgbClr val="229DFA"/>
                </a:solidFill>
                <a:latin typeface="Russo One" panose="02000503050000020004" pitchFamily="2" charset="0"/>
                <a:ea typeface="Silom" pitchFamily="2" charset="-34"/>
                <a:cs typeface="Silom" pitchFamily="2" charset="-34"/>
              </a:rPr>
              <a:t>We are</a:t>
            </a:r>
          </a:p>
          <a:p>
            <a:pPr algn="ctr"/>
            <a:r>
              <a:rPr lang="en-US" sz="4000" b="1" spc="90" dirty="0">
                <a:solidFill>
                  <a:srgbClr val="229DFA"/>
                </a:solidFill>
                <a:latin typeface="Russo One" panose="02000503050000020004" pitchFamily="2" charset="0"/>
                <a:ea typeface="Silom" pitchFamily="2" charset="-34"/>
                <a:cs typeface="Silom" pitchFamily="2" charset="-34"/>
              </a:rPr>
              <a:t>needy!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46737DC-D7AA-C12D-759D-AF60197D1488}"/>
              </a:ext>
            </a:extLst>
          </p:cNvPr>
          <p:cNvSpPr/>
          <p:nvPr/>
        </p:nvSpPr>
        <p:spPr>
          <a:xfrm>
            <a:off x="3992457" y="1136872"/>
            <a:ext cx="4341305" cy="229212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229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2816C8-8C69-DAE8-460D-0C327F0663E9}"/>
              </a:ext>
            </a:extLst>
          </p:cNvPr>
          <p:cNvSpPr txBox="1"/>
          <p:nvPr/>
        </p:nvSpPr>
        <p:spPr>
          <a:xfrm>
            <a:off x="2077152" y="1550329"/>
            <a:ext cx="8037696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90" dirty="0">
                <a:solidFill>
                  <a:srgbClr val="229DFA"/>
                </a:solidFill>
                <a:latin typeface="Russo One" panose="02000503050000020004" pitchFamily="2" charset="0"/>
                <a:ea typeface="Silom" pitchFamily="2" charset="-34"/>
                <a:cs typeface="Silom" pitchFamily="2" charset="-34"/>
              </a:rPr>
              <a:t>He is</a:t>
            </a:r>
          </a:p>
          <a:p>
            <a:pPr algn="ctr"/>
            <a:r>
              <a:rPr lang="en-US" sz="4000" b="1" spc="90" dirty="0">
                <a:solidFill>
                  <a:srgbClr val="229DFA"/>
                </a:solidFill>
                <a:latin typeface="Russo One" panose="02000503050000020004" pitchFamily="2" charset="0"/>
                <a:ea typeface="Silom" pitchFamily="2" charset="-34"/>
                <a:cs typeface="Silom" pitchFamily="2" charset="-34"/>
              </a:rPr>
              <a:t>worthy!</a:t>
            </a:r>
          </a:p>
        </p:txBody>
      </p:sp>
      <p:pic>
        <p:nvPicPr>
          <p:cNvPr id="25" name="Picture 24" descr="A picture containing text, ax, silhouette, vector graphics&#10;&#10;Description automatically generated">
            <a:extLst>
              <a:ext uri="{FF2B5EF4-FFF2-40B4-BE49-F238E27FC236}">
                <a16:creationId xmlns:a16="http://schemas.microsoft.com/office/drawing/2014/main" id="{B76B65AB-FB81-244F-2783-706EBF91A6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49" t="20402" r="22994" b="22034"/>
          <a:stretch/>
        </p:blipFill>
        <p:spPr>
          <a:xfrm flipH="1">
            <a:off x="2926441" y="2894445"/>
            <a:ext cx="845951" cy="2179578"/>
          </a:xfrm>
          <a:prstGeom prst="rect">
            <a:avLst/>
          </a:prstGeom>
        </p:spPr>
      </p:pic>
      <p:pic>
        <p:nvPicPr>
          <p:cNvPr id="26" name="Picture 25" descr="A picture containing text, ax, silhouette, vector graphics&#10;&#10;Description automatically generated">
            <a:extLst>
              <a:ext uri="{FF2B5EF4-FFF2-40B4-BE49-F238E27FC236}">
                <a16:creationId xmlns:a16="http://schemas.microsoft.com/office/drawing/2014/main" id="{5E651B95-05C6-C7EF-77A1-CF66B6FCD6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49" t="20402" r="22994" b="22034"/>
          <a:stretch/>
        </p:blipFill>
        <p:spPr>
          <a:xfrm flipV="1">
            <a:off x="8517489" y="2873767"/>
            <a:ext cx="845951" cy="21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32857FF3-E711-A863-64AA-FBC99421F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E71A30-393D-3CF9-A5F2-860BE4AAD23D}"/>
              </a:ext>
            </a:extLst>
          </p:cNvPr>
          <p:cNvSpPr txBox="1"/>
          <p:nvPr/>
        </p:nvSpPr>
        <p:spPr>
          <a:xfrm>
            <a:off x="1591109" y="205720"/>
            <a:ext cx="9144000" cy="707886"/>
          </a:xfrm>
          <a:prstGeom prst="rect">
            <a:avLst/>
          </a:prstGeom>
          <a:noFill/>
          <a:effectLst>
            <a:outerShdw blurRad="235569" dist="12700" dir="8100000" algn="tr" rotWithShape="0">
              <a:srgbClr val="01040D">
                <a:alpha val="49574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spc="90" dirty="0">
                <a:solidFill>
                  <a:schemeClr val="bg1"/>
                </a:solidFill>
                <a:latin typeface="Russo One" panose="02000503050000020004" pitchFamily="2" charset="0"/>
                <a:ea typeface="Silom" pitchFamily="2" charset="-34"/>
                <a:cs typeface="Silom" pitchFamily="2" charset="-34"/>
              </a:rPr>
              <a:t>The 4/4 Pattern for Prayer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CEEBC-B437-5833-F0B1-3E2AFE71DCE1}"/>
              </a:ext>
            </a:extLst>
          </p:cNvPr>
          <p:cNvSpPr txBox="1"/>
          <p:nvPr/>
        </p:nvSpPr>
        <p:spPr>
          <a:xfrm>
            <a:off x="-318782" y="19486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B547F7-8094-4B7C-B7E4-A574B0A5F69C}"/>
              </a:ext>
            </a:extLst>
          </p:cNvPr>
          <p:cNvSpPr txBox="1"/>
          <p:nvPr/>
        </p:nvSpPr>
        <p:spPr>
          <a:xfrm>
            <a:off x="1958541" y="5405749"/>
            <a:ext cx="8037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90" dirty="0">
                <a:solidFill>
                  <a:schemeClr val="bg1"/>
                </a:solidFill>
                <a:latin typeface="Russo One" panose="02000503050000020004" pitchFamily="2" charset="0"/>
                <a:ea typeface="Silom" pitchFamily="2" charset="-34"/>
                <a:cs typeface="Silom" pitchFamily="2" charset="-34"/>
              </a:rPr>
              <a:t>Downward</a:t>
            </a:r>
          </a:p>
          <a:p>
            <a:pPr algn="ctr"/>
            <a:r>
              <a:rPr lang="en-US" sz="3600" b="1" u="sng" spc="90" dirty="0">
                <a:solidFill>
                  <a:schemeClr val="accent4">
                    <a:lumMod val="60000"/>
                    <a:lumOff val="40000"/>
                  </a:schemeClr>
                </a:solidFill>
                <a:latin typeface="Russo One" panose="02000503050000020004" pitchFamily="2" charset="0"/>
                <a:ea typeface="Silom" pitchFamily="2" charset="-34"/>
                <a:cs typeface="Silom" pitchFamily="2" charset="-34"/>
              </a:rPr>
              <a:t>Response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2816C8-8C69-DAE8-460D-0C327F0663E9}"/>
              </a:ext>
            </a:extLst>
          </p:cNvPr>
          <p:cNvSpPr txBox="1"/>
          <p:nvPr/>
        </p:nvSpPr>
        <p:spPr>
          <a:xfrm>
            <a:off x="1958542" y="893320"/>
            <a:ext cx="8037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90" dirty="0">
                <a:solidFill>
                  <a:schemeClr val="bg1"/>
                </a:solidFill>
                <a:latin typeface="Russo One" panose="02000503050000020004" pitchFamily="2" charset="0"/>
                <a:ea typeface="Silom" pitchFamily="2" charset="-34"/>
                <a:cs typeface="Silom" pitchFamily="2" charset="-34"/>
              </a:rPr>
              <a:t>Upward</a:t>
            </a:r>
          </a:p>
          <a:p>
            <a:pPr algn="ctr"/>
            <a:r>
              <a:rPr lang="en-US" sz="3600" b="1" u="sng" spc="90" dirty="0">
                <a:solidFill>
                  <a:schemeClr val="accent4">
                    <a:lumMod val="60000"/>
                    <a:lumOff val="40000"/>
                  </a:schemeClr>
                </a:solidFill>
                <a:latin typeface="Russo One" panose="02000503050000020004" pitchFamily="2" charset="0"/>
                <a:ea typeface="Silom" pitchFamily="2" charset="-34"/>
                <a:cs typeface="Silom" pitchFamily="2" charset="-34"/>
              </a:rPr>
              <a:t>Reverence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E3439-5381-E0BF-4195-0970B20CE3AB}"/>
              </a:ext>
            </a:extLst>
          </p:cNvPr>
          <p:cNvSpPr txBox="1"/>
          <p:nvPr/>
        </p:nvSpPr>
        <p:spPr>
          <a:xfrm>
            <a:off x="-1040790" y="2975477"/>
            <a:ext cx="8037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90" dirty="0">
                <a:solidFill>
                  <a:schemeClr val="bg1"/>
                </a:solidFill>
                <a:latin typeface="Russo One" panose="02000503050000020004" pitchFamily="2" charset="0"/>
                <a:ea typeface="Silom" pitchFamily="2" charset="-34"/>
                <a:cs typeface="Silom" pitchFamily="2" charset="-34"/>
              </a:rPr>
              <a:t>Inward</a:t>
            </a:r>
          </a:p>
          <a:p>
            <a:pPr algn="ctr"/>
            <a:r>
              <a:rPr lang="en-US" sz="3600" b="1" u="sng" spc="90" dirty="0">
                <a:solidFill>
                  <a:schemeClr val="accent4">
                    <a:lumMod val="60000"/>
                    <a:lumOff val="40000"/>
                  </a:schemeClr>
                </a:solidFill>
                <a:latin typeface="Russo One" panose="02000503050000020004" pitchFamily="2" charset="0"/>
                <a:ea typeface="Silom" pitchFamily="2" charset="-34"/>
                <a:cs typeface="Silom" pitchFamily="2" charset="-34"/>
              </a:rPr>
              <a:t>Requests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2D87B7-A740-DAB6-0B30-F36C0EB487D4}"/>
              </a:ext>
            </a:extLst>
          </p:cNvPr>
          <p:cNvSpPr txBox="1"/>
          <p:nvPr/>
        </p:nvSpPr>
        <p:spPr>
          <a:xfrm>
            <a:off x="5160590" y="2975477"/>
            <a:ext cx="8037696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90" dirty="0">
                <a:solidFill>
                  <a:schemeClr val="bg1"/>
                </a:solidFill>
                <a:latin typeface="Russo One" panose="02000503050000020004" pitchFamily="2" charset="0"/>
                <a:ea typeface="Silom" pitchFamily="2" charset="-34"/>
                <a:cs typeface="Silom" pitchFamily="2" charset="-34"/>
              </a:rPr>
              <a:t>Outward</a:t>
            </a:r>
          </a:p>
          <a:p>
            <a:pPr algn="ctr"/>
            <a:r>
              <a:rPr lang="en-US" sz="3600" b="1" u="sng" spc="90" dirty="0">
                <a:solidFill>
                  <a:schemeClr val="accent4">
                    <a:lumMod val="60000"/>
                    <a:lumOff val="40000"/>
                  </a:schemeClr>
                </a:solidFill>
                <a:latin typeface="Russo One" panose="02000503050000020004" pitchFamily="2" charset="0"/>
                <a:ea typeface="Silom" pitchFamily="2" charset="-34"/>
                <a:cs typeface="Silom" pitchFamily="2" charset="-34"/>
              </a:rPr>
              <a:t>Readiness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5C1417-B82E-7A79-68F1-7EA7AD3C7879}"/>
              </a:ext>
            </a:extLst>
          </p:cNvPr>
          <p:cNvCxnSpPr>
            <a:cxnSpLocks/>
          </p:cNvCxnSpPr>
          <p:nvPr/>
        </p:nvCxnSpPr>
        <p:spPr>
          <a:xfrm>
            <a:off x="4510899" y="3654721"/>
            <a:ext cx="3170202" cy="0"/>
          </a:xfrm>
          <a:prstGeom prst="straightConnector1">
            <a:avLst/>
          </a:prstGeom>
          <a:ln w="107950" cap="rnd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540063C-2E50-8DD2-1B7F-1788BC7B0E55}"/>
              </a:ext>
            </a:extLst>
          </p:cNvPr>
          <p:cNvCxnSpPr>
            <a:cxnSpLocks/>
          </p:cNvCxnSpPr>
          <p:nvPr/>
        </p:nvCxnSpPr>
        <p:spPr>
          <a:xfrm rot="5400000">
            <a:off x="4396321" y="3851278"/>
            <a:ext cx="3170202" cy="0"/>
          </a:xfrm>
          <a:prstGeom prst="straightConnector1">
            <a:avLst/>
          </a:prstGeom>
          <a:ln w="107950">
            <a:solidFill>
              <a:schemeClr val="bg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95E723-7B67-D3A3-6D5F-CA104A863F63}"/>
              </a:ext>
            </a:extLst>
          </p:cNvPr>
          <p:cNvCxnSpPr>
            <a:cxnSpLocks/>
          </p:cNvCxnSpPr>
          <p:nvPr/>
        </p:nvCxnSpPr>
        <p:spPr>
          <a:xfrm flipH="1" flipV="1">
            <a:off x="6210580" y="2294729"/>
            <a:ext cx="1108755" cy="1140016"/>
          </a:xfrm>
          <a:prstGeom prst="straightConnector1">
            <a:avLst/>
          </a:prstGeom>
          <a:ln w="107950" cap="flat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6826D60-C850-8328-4081-B66EF706AD4A}"/>
              </a:ext>
            </a:extLst>
          </p:cNvPr>
          <p:cNvCxnSpPr>
            <a:cxnSpLocks/>
          </p:cNvCxnSpPr>
          <p:nvPr/>
        </p:nvCxnSpPr>
        <p:spPr>
          <a:xfrm flipH="1" flipV="1">
            <a:off x="4606213" y="3929108"/>
            <a:ext cx="1108755" cy="1140016"/>
          </a:xfrm>
          <a:prstGeom prst="straightConnector1">
            <a:avLst/>
          </a:prstGeom>
          <a:ln w="107950" cap="flat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2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2015995"/>
            <a:ext cx="11208326" cy="1049235"/>
          </a:xfrm>
        </p:spPr>
        <p:txBody>
          <a:bodyPr>
            <a:noAutofit/>
          </a:bodyPr>
          <a:lstStyle/>
          <a:p>
            <a:r>
              <a:rPr lang="en-US" sz="600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 </a:t>
            </a:r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Semibold" panose="02000506030000020004" pitchFamily="2" charset="0"/>
              </a:rPr>
              <a:t>3. The formation of CAPACITY </a:t>
            </a: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Semibold" panose="02000506030000020004" pitchFamily="2" charset="0"/>
              </a:rPr>
              <a:t>(to strengthen and competence and confidence)</a:t>
            </a:r>
            <a:b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Semibold" panose="02000506030000020004" pitchFamily="2" charset="0"/>
              </a:rPr>
            </a:br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Semibold" panose="02000506030000020004" pitchFamily="2" charset="0"/>
              </a:rPr>
              <a:t> </a:t>
            </a:r>
            <a:endParaRPr lang="en-US" sz="6000" kern="1200" dirty="0">
              <a:solidFill>
                <a:schemeClr val="accent1">
                  <a:lumMod val="60000"/>
                  <a:lumOff val="40000"/>
                </a:schemeClr>
              </a:solidFill>
              <a:effectLst/>
            </a:endParaRPr>
          </a:p>
          <a:p>
            <a:r>
              <a:rPr lang="en-US" sz="600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 </a:t>
            </a:r>
          </a:p>
          <a:p>
            <a:endParaRPr lang="en-US" sz="6000" b="1" i="0" dirty="0">
              <a:solidFill>
                <a:schemeClr val="accent1">
                  <a:lumMod val="60000"/>
                  <a:lumOff val="40000"/>
                </a:schemeClr>
              </a:solidFill>
              <a:latin typeface="Proxima Nova Semibold" panose="0200050603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C2B53-34DC-CD10-DE62-C587A28147D0}"/>
              </a:ext>
            </a:extLst>
          </p:cNvPr>
          <p:cNvSpPr txBox="1"/>
          <p:nvPr/>
        </p:nvSpPr>
        <p:spPr>
          <a:xfrm>
            <a:off x="1662546" y="2798618"/>
            <a:ext cx="94072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Proxima Nova Semibold" panose="02000506030000020004" pitchFamily="2" charset="0"/>
              </a:rPr>
              <a:t>Experience the original prayer plan</a:t>
            </a:r>
          </a:p>
          <a:p>
            <a:endParaRPr lang="en-US" sz="4400" b="1" dirty="0">
              <a:solidFill>
                <a:schemeClr val="bg1"/>
              </a:solidFill>
              <a:latin typeface="Proxima Nova Semibold" panose="0200050603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Proxima Nova Semibold" panose="02000506030000020004" pitchFamily="2" charset="0"/>
              </a:rPr>
              <a:t>Equip for exponential culture expansion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4" y="3235196"/>
            <a:ext cx="9291215" cy="1049235"/>
          </a:xfrm>
        </p:spPr>
        <p:txBody>
          <a:bodyPr>
            <a:normAutofit/>
          </a:bodyPr>
          <a:lstStyle/>
          <a:p>
            <a:r>
              <a:rPr lang="en-US" sz="6600" b="0" i="0" kern="1200" cap="all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 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9" y="-505783"/>
            <a:ext cx="10903352" cy="3437681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4000" dirty="0">
              <a:latin typeface="Proxima Nova Semibold" panose="02000506030000020004" pitchFamily="50" charset="0"/>
            </a:endParaRPr>
          </a:p>
          <a:p>
            <a:pPr lvl="0">
              <a:lnSpc>
                <a:spcPct val="100000"/>
              </a:lnSpc>
            </a:pPr>
            <a:endParaRPr lang="en-US" sz="4000" dirty="0">
              <a:solidFill>
                <a:srgbClr val="FFC000"/>
              </a:solidFill>
              <a:latin typeface="Proxima Nova Semibold" panose="02000506030000020004" pitchFamily="50" charset="0"/>
            </a:endParaRPr>
          </a:p>
          <a:p>
            <a:pPr>
              <a:lnSpc>
                <a:spcPct val="200000"/>
              </a:lnSpc>
            </a:pPr>
            <a:endParaRPr lang="en-US" sz="6600" b="1" cap="all" dirty="0">
              <a:solidFill>
                <a:schemeClr val="tx1">
                  <a:lumMod val="95000"/>
                </a:schemeClr>
              </a:solidFill>
              <a:latin typeface="Proxima Nova Semibold" panose="02000506030000020004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B28CE-2B05-8AC7-76DA-CA81937D45BB}"/>
              </a:ext>
            </a:extLst>
          </p:cNvPr>
          <p:cNvSpPr txBox="1"/>
          <p:nvPr/>
        </p:nvSpPr>
        <p:spPr>
          <a:xfrm>
            <a:off x="462989" y="579016"/>
            <a:ext cx="1126602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roxima Nova Semibold" panose="02000506030000020004" pitchFamily="2" charset="0"/>
                <a:ea typeface="+mj-ea"/>
                <a:cs typeface="+mj-cs"/>
              </a:rPr>
              <a:t>4. The fruit of COACHING</a:t>
            </a:r>
          </a:p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Semibold" panose="02000506030000020004" pitchFamily="2" charset="0"/>
                <a:ea typeface="+mj-ea"/>
                <a:cs typeface="+mj-cs"/>
              </a:rPr>
              <a:t>(</a:t>
            </a:r>
            <a:r>
              <a:rPr lang="en-US" sz="3600" b="1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roxima Nova Semibold" panose="02000506030000020004" pitchFamily="2" charset="0"/>
                <a:ea typeface="+mj-ea"/>
                <a:cs typeface="+mj-cs"/>
              </a:rPr>
              <a:t> to empower long-term effectiveness and health)</a:t>
            </a:r>
          </a:p>
          <a:p>
            <a:r>
              <a:rPr lang="en-US" sz="6000" b="1" i="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Proxima Nova Semibold" panose="02000506030000020004" pitchFamily="2" charset="0"/>
                <a:ea typeface="+mj-ea"/>
                <a:cs typeface="+mj-cs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2FEFE1-B59D-7D76-3E32-294A862D56D5}"/>
              </a:ext>
            </a:extLst>
          </p:cNvPr>
          <p:cNvSpPr txBox="1"/>
          <p:nvPr/>
        </p:nvSpPr>
        <p:spPr>
          <a:xfrm>
            <a:off x="1853047" y="3187309"/>
            <a:ext cx="84651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www.prayingleader.com</a:t>
            </a:r>
            <a:r>
              <a:rPr lang="en-US" sz="6000" dirty="0">
                <a:solidFill>
                  <a:schemeClr val="bg1"/>
                </a:solidFill>
              </a:rPr>
              <a:t> </a:t>
            </a:r>
          </a:p>
          <a:p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9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057" y="2703491"/>
            <a:ext cx="9291215" cy="1049235"/>
          </a:xfrm>
        </p:spPr>
        <p:txBody>
          <a:bodyPr>
            <a:normAutofit/>
          </a:bodyPr>
          <a:lstStyle/>
          <a:p>
            <a:r>
              <a:rPr lang="en-US" sz="6600" b="0" i="0" kern="1200" cap="all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 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9" y="-949128"/>
            <a:ext cx="10903352" cy="3437681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4000" dirty="0">
              <a:latin typeface="Proxima Nova Semibold" panose="02000506030000020004" pitchFamily="50" charset="0"/>
            </a:endParaRPr>
          </a:p>
          <a:p>
            <a:pPr lvl="0">
              <a:lnSpc>
                <a:spcPct val="100000"/>
              </a:lnSpc>
            </a:pPr>
            <a:endParaRPr lang="en-US" sz="4000" dirty="0">
              <a:solidFill>
                <a:srgbClr val="FFC000"/>
              </a:solidFill>
              <a:latin typeface="Proxima Nova Semibold" panose="02000506030000020004" pitchFamily="50" charset="0"/>
            </a:endParaRPr>
          </a:p>
          <a:p>
            <a:pPr>
              <a:lnSpc>
                <a:spcPct val="200000"/>
              </a:lnSpc>
            </a:pPr>
            <a:endParaRPr lang="en-US" sz="6600" b="1" cap="all" dirty="0">
              <a:solidFill>
                <a:schemeClr val="tx1">
                  <a:lumMod val="95000"/>
                </a:schemeClr>
              </a:solidFill>
              <a:latin typeface="Proxima Nova Semibold" panose="02000506030000020004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DAE28-C84E-18FA-3BE1-D74802B89E0D}"/>
              </a:ext>
            </a:extLst>
          </p:cNvPr>
          <p:cNvSpPr txBox="1"/>
          <p:nvPr/>
        </p:nvSpPr>
        <p:spPr>
          <a:xfrm>
            <a:off x="1403493" y="2455579"/>
            <a:ext cx="9022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Cam Atha Video – </a:t>
            </a:r>
          </a:p>
          <a:p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https://vimeo.com/1169609548/dc7274d068?share=copy&amp;fl=sv&amp;fe=ci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4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32857FF3-E711-A863-64AA-FBC99421F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732" y="17813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ECEEBC-B437-5833-F0B1-3E2AFE71DCE1}"/>
              </a:ext>
            </a:extLst>
          </p:cNvPr>
          <p:cNvSpPr txBox="1"/>
          <p:nvPr/>
        </p:nvSpPr>
        <p:spPr>
          <a:xfrm>
            <a:off x="-318782" y="19486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D72F48-8C4D-9680-D9BF-C6A277616DF2}"/>
              </a:ext>
            </a:extLst>
          </p:cNvPr>
          <p:cNvSpPr txBox="1"/>
          <p:nvPr/>
        </p:nvSpPr>
        <p:spPr>
          <a:xfrm>
            <a:off x="2100382" y="1171380"/>
            <a:ext cx="76217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solidFill>
                  <a:schemeClr val="bg1"/>
                </a:solidFill>
                <a:latin typeface="Proxima Nova Semibold" panose="02000506030000020004" pitchFamily="2" charset="0"/>
              </a:rPr>
              <a:t>Scripture-fed, </a:t>
            </a:r>
          </a:p>
          <a:p>
            <a:pPr algn="ctr"/>
            <a:r>
              <a:rPr lang="en-US" sz="6000" b="1" i="1" dirty="0">
                <a:solidFill>
                  <a:schemeClr val="bg1"/>
                </a:solidFill>
                <a:latin typeface="Proxima Nova Semibold" panose="02000506030000020004" pitchFamily="2" charset="0"/>
              </a:rPr>
              <a:t>Spirit-led, </a:t>
            </a:r>
          </a:p>
          <a:p>
            <a:pPr algn="ctr"/>
            <a:r>
              <a:rPr lang="en-US" sz="6000" b="1" i="1" dirty="0">
                <a:solidFill>
                  <a:schemeClr val="bg1"/>
                </a:solidFill>
                <a:latin typeface="Proxima Nova Semibold" panose="02000506030000020004" pitchFamily="2" charset="0"/>
              </a:rPr>
              <a:t>worship-based prayer </a:t>
            </a:r>
          </a:p>
        </p:txBody>
      </p:sp>
    </p:spTree>
    <p:extLst>
      <p:ext uri="{BB962C8B-B14F-4D97-AF65-F5344CB8AC3E}">
        <p14:creationId xmlns:p14="http://schemas.microsoft.com/office/powerpoint/2010/main" val="16979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7036-52B0-3D20-4506-62020A9A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3B6421-D7F7-74D9-B1ED-150097163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52" y="110836"/>
            <a:ext cx="12536826" cy="7051964"/>
          </a:xfrm>
        </p:spPr>
      </p:pic>
    </p:spTree>
    <p:extLst>
      <p:ext uri="{BB962C8B-B14F-4D97-AF65-F5344CB8AC3E}">
        <p14:creationId xmlns:p14="http://schemas.microsoft.com/office/powerpoint/2010/main" val="300103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97D1-CBDB-B92C-ECAC-B6057432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71C11C-C302-1E5F-CE0B-C6F1D4E85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4981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4" y="3235196"/>
            <a:ext cx="9291215" cy="1049235"/>
          </a:xfrm>
        </p:spPr>
        <p:txBody>
          <a:bodyPr>
            <a:normAutofit/>
          </a:bodyPr>
          <a:lstStyle/>
          <a:p>
            <a:r>
              <a:rPr lang="en-US" sz="6600" b="0" i="0" kern="1200" cap="all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 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9" y="-949128"/>
            <a:ext cx="10903352" cy="3437681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4000" dirty="0">
              <a:latin typeface="Proxima Nova Semibold" panose="02000506030000020004" pitchFamily="50" charset="0"/>
            </a:endParaRPr>
          </a:p>
          <a:p>
            <a:pPr lvl="0">
              <a:lnSpc>
                <a:spcPct val="100000"/>
              </a:lnSpc>
            </a:pPr>
            <a:endParaRPr lang="en-US" sz="4000" dirty="0">
              <a:solidFill>
                <a:srgbClr val="FFC000"/>
              </a:solidFill>
              <a:latin typeface="Proxima Nova Semibold" panose="02000506030000020004" pitchFamily="50" charset="0"/>
            </a:endParaRPr>
          </a:p>
          <a:p>
            <a:pPr>
              <a:lnSpc>
                <a:spcPct val="200000"/>
              </a:lnSpc>
            </a:pPr>
            <a:endParaRPr lang="en-US" sz="6600" b="1" cap="all" dirty="0">
              <a:solidFill>
                <a:schemeClr val="tx1">
                  <a:lumMod val="95000"/>
                </a:schemeClr>
              </a:solidFill>
              <a:latin typeface="Proxima Nova Semibold" panose="02000506030000020004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3F2B7-C0E1-B460-9879-44D2C2CB2F8B}"/>
              </a:ext>
            </a:extLst>
          </p:cNvPr>
          <p:cNvSpPr txBox="1"/>
          <p:nvPr/>
        </p:nvSpPr>
        <p:spPr>
          <a:xfrm>
            <a:off x="3035524" y="1120676"/>
            <a:ext cx="61001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" panose="02000506030000020004" pitchFamily="2" charset="0"/>
              </a:rPr>
              <a:t>Leading a Life-Transforming Culture of Prayer </a:t>
            </a:r>
            <a:endParaRPr lang="en-US" sz="6000" dirty="0">
              <a:solidFill>
                <a:schemeClr val="accent1">
                  <a:lumMod val="60000"/>
                  <a:lumOff val="40000"/>
                </a:schemeClr>
              </a:solidFill>
              <a:latin typeface="Proxima Nova" panose="0200050603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5E4CA-D7E0-AED5-7B05-1DE89DBEA089}"/>
              </a:ext>
            </a:extLst>
          </p:cNvPr>
          <p:cNvSpPr txBox="1"/>
          <p:nvPr/>
        </p:nvSpPr>
        <p:spPr>
          <a:xfrm>
            <a:off x="2645568" y="4558357"/>
            <a:ext cx="6900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Daniel Henderson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64fellowship.com</a:t>
            </a:r>
          </a:p>
          <a:p>
            <a:pPr marL="0" indent="0" algn="ctr">
              <a:buNone/>
            </a:pPr>
            <a:r>
              <a:rPr lang="en-US" sz="3200" dirty="0" err="1">
                <a:solidFill>
                  <a:schemeClr val="bg1"/>
                </a:solidFill>
              </a:rPr>
              <a:t>DanielHenderson.org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7036-52B0-3D20-4506-62020A9A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3B6421-D7F7-74D9-B1ED-150097163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52" y="110836"/>
            <a:ext cx="12536826" cy="7051964"/>
          </a:xfrm>
        </p:spPr>
      </p:pic>
    </p:spTree>
    <p:extLst>
      <p:ext uri="{BB962C8B-B14F-4D97-AF65-F5344CB8AC3E}">
        <p14:creationId xmlns:p14="http://schemas.microsoft.com/office/powerpoint/2010/main" val="320590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04" y="3235196"/>
            <a:ext cx="9291215" cy="1049235"/>
          </a:xfrm>
        </p:spPr>
        <p:txBody>
          <a:bodyPr>
            <a:normAutofit/>
          </a:bodyPr>
          <a:lstStyle/>
          <a:p>
            <a:r>
              <a:rPr lang="en-US" sz="6600" b="0" i="0" kern="1200" cap="all" dirty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 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8" y="-464794"/>
            <a:ext cx="11729012" cy="3437681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4000" dirty="0">
              <a:latin typeface="Proxima Nova Semibold" panose="02000506030000020004" pitchFamily="50" charset="0"/>
            </a:endParaRPr>
          </a:p>
          <a:p>
            <a:pPr lvl="0">
              <a:lnSpc>
                <a:spcPct val="100000"/>
              </a:lnSpc>
            </a:pPr>
            <a:endParaRPr lang="en-US" sz="4000" dirty="0">
              <a:solidFill>
                <a:srgbClr val="FFC000"/>
              </a:solidFill>
              <a:latin typeface="Proxima Nova Semibold" panose="02000506030000020004" pitchFamily="50" charset="0"/>
            </a:endParaRPr>
          </a:p>
          <a:p>
            <a:pPr>
              <a:lnSpc>
                <a:spcPct val="200000"/>
              </a:lnSpc>
            </a:pPr>
            <a:endParaRPr lang="en-US" sz="6600" b="1" cap="all" dirty="0">
              <a:solidFill>
                <a:schemeClr val="tx1">
                  <a:lumMod val="95000"/>
                </a:schemeClr>
              </a:solidFill>
              <a:latin typeface="Proxima Nova Semibold" panose="02000506030000020004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3F2B7-C0E1-B460-9879-44D2C2CB2F8B}"/>
              </a:ext>
            </a:extLst>
          </p:cNvPr>
          <p:cNvSpPr txBox="1"/>
          <p:nvPr/>
        </p:nvSpPr>
        <p:spPr>
          <a:xfrm>
            <a:off x="825659" y="372874"/>
            <a:ext cx="109033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700" b="1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Prayer Culture Immersion Experience with the 6:4 Fellowship</a:t>
            </a:r>
            <a:endParaRPr lang="en-US" sz="4700" dirty="0">
              <a:solidFill>
                <a:schemeClr val="bg1"/>
              </a:solidFill>
              <a:latin typeface="Proxima Nova" panose="0200050603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5E4CA-D7E0-AED5-7B05-1DE89DBEA089}"/>
              </a:ext>
            </a:extLst>
          </p:cNvPr>
          <p:cNvSpPr txBox="1"/>
          <p:nvPr/>
        </p:nvSpPr>
        <p:spPr>
          <a:xfrm>
            <a:off x="764893" y="2073620"/>
            <a:ext cx="106622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 Who: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3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 panose="02000503000000020004" pitchFamily="2" charset="0"/>
              </a:rPr>
              <a:t>Seminarians and church planters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 When: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3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 panose="02000503000000020004" pitchFamily="2" charset="0"/>
              </a:rPr>
              <a:t>May 4-6, 2026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 Where: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3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 panose="02000503000000020004" pitchFamily="2" charset="0"/>
              </a:rPr>
              <a:t>BRAVE Church, Englewood CO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 Highlights: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3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 panose="02000503000000020004" pitchFamily="2" charset="0"/>
              </a:rPr>
              <a:t>Learn and be equipped to lead a culture of prayer from Daniel Henderson, Strategic Renewal Staff, Jeff </a:t>
            </a:r>
            <a:r>
              <a:rPr lang="en-US" sz="3200" b="0" i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 panose="02000503000000020004" pitchFamily="2" charset="0"/>
              </a:rPr>
              <a:t>Schwartzentraub</a:t>
            </a:r>
            <a:r>
              <a:rPr lang="en-US" sz="3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 panose="02000503000000020004" pitchFamily="2" charset="0"/>
              </a:rPr>
              <a:t> (host church Pastor), and others!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 Cost: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en-US" sz="3200" b="0" i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Helvetica Neue" panose="02000503000000020004" pitchFamily="2" charset="0"/>
              </a:rPr>
              <a:t>Free, thanks to generous donors</a:t>
            </a:r>
          </a:p>
        </p:txBody>
      </p:sp>
    </p:spTree>
    <p:extLst>
      <p:ext uri="{BB962C8B-B14F-4D97-AF65-F5344CB8AC3E}">
        <p14:creationId xmlns:p14="http://schemas.microsoft.com/office/powerpoint/2010/main" val="379491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17036-52B0-3D20-4506-62020A9A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3B6421-D7F7-74D9-B1ED-150097163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52" y="110836"/>
            <a:ext cx="12536826" cy="7051964"/>
          </a:xfrm>
        </p:spPr>
      </p:pic>
    </p:spTree>
    <p:extLst>
      <p:ext uri="{BB962C8B-B14F-4D97-AF65-F5344CB8AC3E}">
        <p14:creationId xmlns:p14="http://schemas.microsoft.com/office/powerpoint/2010/main" val="160775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3FA1-DD42-0E4A-E9CE-317FE078F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8A9EB2-5B7F-CB7C-E34F-C47355E7E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6638" y="0"/>
            <a:ext cx="12985099" cy="7304118"/>
          </a:xfrm>
        </p:spPr>
      </p:pic>
    </p:spTree>
    <p:extLst>
      <p:ext uri="{BB962C8B-B14F-4D97-AF65-F5344CB8AC3E}">
        <p14:creationId xmlns:p14="http://schemas.microsoft.com/office/powerpoint/2010/main" val="26369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997D1-CBDB-B92C-ECAC-B6057432E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71C11C-C302-1E5F-CE0B-C6F1D4E85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2284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F28915-3D11-07E9-D9B7-CD0EA6300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-309917"/>
            <a:ext cx="7675418" cy="7477834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10F969A-27DC-2928-73DA-9296C47E6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8" y="1919829"/>
            <a:ext cx="11831782" cy="1049235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Semibold" panose="02000506030000020004" pitchFamily="2" charset="0"/>
              </a:rPr>
              <a:t>1. The foundation of CONVICTION </a:t>
            </a: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Semibold" panose="02000506030000020004" pitchFamily="2" charset="0"/>
              </a:rPr>
              <a:t>(to embrace the priority and practices of Acts 6:4)</a:t>
            </a:r>
            <a:b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Semibold" panose="02000506030000020004" pitchFamily="2" charset="0"/>
              </a:rPr>
            </a:br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Semibold" panose="02000506030000020004" pitchFamily="2" charset="0"/>
              </a:rPr>
              <a:t> </a:t>
            </a:r>
            <a:b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Semibold" panose="02000506030000020004" pitchFamily="2" charset="0"/>
              </a:rPr>
            </a:br>
            <a:b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Semibold" panose="02000506030000020004" pitchFamily="2" charset="0"/>
              </a:rPr>
            </a:br>
            <a:r>
              <a:rPr lang="en-US" sz="6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Proxima Nova Semibold" panose="02000506030000020004" pitchFamily="2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DE519-6644-42A7-EF06-CFF8705EB7AB}"/>
              </a:ext>
            </a:extLst>
          </p:cNvPr>
          <p:cNvSpPr txBox="1"/>
          <p:nvPr/>
        </p:nvSpPr>
        <p:spPr>
          <a:xfrm>
            <a:off x="1388961" y="2969064"/>
            <a:ext cx="94140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Proxima Nova Semibold" panose="02000506030000020004" pitchFamily="2" charset="0"/>
              </a:rPr>
              <a:t>The priorities of an effective ministry</a:t>
            </a:r>
          </a:p>
          <a:p>
            <a:endParaRPr lang="en-US" sz="4400" b="1" dirty="0">
              <a:solidFill>
                <a:schemeClr val="bg1"/>
              </a:solidFill>
              <a:latin typeface="Proxima Nova Semibold" panose="02000506030000020004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latin typeface="Proxima Nova Semibold" panose="02000506030000020004" pitchFamily="2" charset="0"/>
              </a:rPr>
              <a:t>The patterns of your core team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3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6" grpI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288</Words>
  <Application>Microsoft Macintosh PowerPoint</Application>
  <PresentationFormat>Widescreen</PresentationFormat>
  <Paragraphs>69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Helvetica Neue</vt:lpstr>
      <vt:lpstr>Proxima Nova</vt:lpstr>
      <vt:lpstr>Proxima Nova Semibold</vt:lpstr>
      <vt:lpstr>Russo One</vt:lpstr>
      <vt:lpstr>1_Office Theme</vt:lpstr>
      <vt:lpstr>  </vt:lpstr>
      <vt:lpstr>  </vt:lpstr>
      <vt:lpstr>PowerPoint Presentation</vt:lpstr>
      <vt:lpstr>  </vt:lpstr>
      <vt:lpstr>PowerPoint Presentation</vt:lpstr>
      <vt:lpstr>PowerPoint Presentation</vt:lpstr>
      <vt:lpstr>PowerPoint Presentation</vt:lpstr>
      <vt:lpstr>PowerPoint Presentation</vt:lpstr>
      <vt:lpstr>1. The foundation of CONVICTION (to embrace the priority and practices of Acts 6:4)     </vt:lpstr>
      <vt:lpstr>  Embrace the corporate nature of prayer   </vt:lpstr>
      <vt:lpstr> 3. The formation of CAPACITY  (to strengthen and competence and confidence)       </vt:lpstr>
      <vt:lpstr>PowerPoint Presentation</vt:lpstr>
      <vt:lpstr>PowerPoint Presentation</vt:lpstr>
      <vt:lpstr> 3. The formation of CAPACITY (to strengthen and competence and confidence)     </vt:lpstr>
      <vt:lpstr>  </vt:lpstr>
      <vt:lpstr> 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</dc:title>
  <dc:creator>Daniel Henderson</dc:creator>
  <cp:lastModifiedBy>Daniel Henderson</cp:lastModifiedBy>
  <cp:revision>6</cp:revision>
  <dcterms:created xsi:type="dcterms:W3CDTF">2024-04-12T10:46:31Z</dcterms:created>
  <dcterms:modified xsi:type="dcterms:W3CDTF">2026-03-02T17:42:15Z</dcterms:modified>
</cp:coreProperties>
</file>